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256" r:id="rId2"/>
    <p:sldId id="371" r:id="rId3"/>
    <p:sldId id="372" r:id="rId4"/>
    <p:sldId id="373" r:id="rId5"/>
    <p:sldId id="374" r:id="rId6"/>
    <p:sldId id="375" r:id="rId7"/>
    <p:sldId id="357" r:id="rId8"/>
    <p:sldId id="377" r:id="rId9"/>
    <p:sldId id="353" r:id="rId10"/>
    <p:sldId id="354" r:id="rId11"/>
    <p:sldId id="396" r:id="rId12"/>
    <p:sldId id="440" r:id="rId13"/>
    <p:sldId id="391" r:id="rId14"/>
    <p:sldId id="392" r:id="rId15"/>
    <p:sldId id="393" r:id="rId16"/>
    <p:sldId id="358" r:id="rId17"/>
    <p:sldId id="363" r:id="rId18"/>
    <p:sldId id="364" r:id="rId19"/>
    <p:sldId id="365" r:id="rId20"/>
    <p:sldId id="441" r:id="rId21"/>
    <p:sldId id="366" r:id="rId22"/>
    <p:sldId id="367" r:id="rId23"/>
    <p:sldId id="379" r:id="rId24"/>
    <p:sldId id="297" r:id="rId25"/>
    <p:sldId id="420" r:id="rId26"/>
    <p:sldId id="397" r:id="rId27"/>
    <p:sldId id="398" r:id="rId28"/>
    <p:sldId id="399" r:id="rId29"/>
    <p:sldId id="419" r:id="rId30"/>
    <p:sldId id="296" r:id="rId31"/>
    <p:sldId id="422" r:id="rId32"/>
    <p:sldId id="412" r:id="rId33"/>
    <p:sldId id="413" r:id="rId34"/>
    <p:sldId id="424" r:id="rId35"/>
    <p:sldId id="425" r:id="rId36"/>
    <p:sldId id="426" r:id="rId37"/>
    <p:sldId id="427" r:id="rId38"/>
    <p:sldId id="428" r:id="rId39"/>
    <p:sldId id="429" r:id="rId40"/>
    <p:sldId id="433" r:id="rId41"/>
    <p:sldId id="414" r:id="rId42"/>
    <p:sldId id="415" r:id="rId43"/>
    <p:sldId id="416" r:id="rId44"/>
    <p:sldId id="417" r:id="rId45"/>
    <p:sldId id="418" r:id="rId46"/>
    <p:sldId id="335" r:id="rId47"/>
    <p:sldId id="383" r:id="rId48"/>
    <p:sldId id="439" r:id="rId49"/>
    <p:sldId id="434" r:id="rId50"/>
    <p:sldId id="435" r:id="rId51"/>
    <p:sldId id="436" r:id="rId52"/>
    <p:sldId id="437" r:id="rId53"/>
    <p:sldId id="336" r:id="rId54"/>
    <p:sldId id="402" r:id="rId55"/>
    <p:sldId id="438" r:id="rId56"/>
    <p:sldId id="442" r:id="rId5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7769" autoAdjust="0"/>
  </p:normalViewPr>
  <p:slideViewPr>
    <p:cSldViewPr showGuides="1">
      <p:cViewPr>
        <p:scale>
          <a:sx n="66" d="100"/>
          <a:sy n="66" d="100"/>
        </p:scale>
        <p:origin x="-126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9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E9613-FAF6-4622-88A2-E60887424B04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6D2CC-8160-4EE2-B267-26AD593D0C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79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59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6287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9570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835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565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8128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7470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780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 smtClean="0"/>
              <a:t>Verbinding tussen atomen is analoog aan veren</a:t>
            </a:r>
          </a:p>
          <a:p>
            <a:r>
              <a:rPr lang="nl-NL" sz="1200" dirty="0" smtClean="0"/>
              <a:t>Temperatuur betekent trillen op de plaats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5387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4051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53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252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7187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686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278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487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6404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5921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947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947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947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94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9465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2294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348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4293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873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44791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44791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C.S. = K (R</a:t>
            </a:r>
            <a:r>
              <a:rPr lang="en-US" b="1" baseline="-25000" dirty="0" smtClean="0"/>
              <a:t>e</a:t>
            </a:r>
            <a:r>
              <a:rPr lang="en-US" b="1" baseline="30000" dirty="0" smtClean="0"/>
              <a:t>2</a:t>
            </a:r>
            <a:r>
              <a:rPr lang="en-US" b="1" dirty="0" smtClean="0"/>
              <a:t>-R</a:t>
            </a:r>
            <a:r>
              <a:rPr lang="en-US" b="1" baseline="-25000" dirty="0" smtClean="0"/>
              <a:t>g</a:t>
            </a:r>
            <a:r>
              <a:rPr lang="en-US" b="1" baseline="30000" dirty="0" smtClean="0"/>
              <a:t>2</a:t>
            </a:r>
            <a:r>
              <a:rPr lang="en-US" b="1" dirty="0" smtClean="0"/>
              <a:t>) {[Ψ</a:t>
            </a:r>
            <a:r>
              <a:rPr lang="en-US" b="1" baseline="-25000" dirty="0" smtClean="0"/>
              <a:t>s</a:t>
            </a:r>
            <a:r>
              <a:rPr lang="en-US" b="1" baseline="30000" dirty="0" smtClean="0"/>
              <a:t>2</a:t>
            </a:r>
            <a:r>
              <a:rPr lang="en-US" b="1" dirty="0" smtClean="0"/>
              <a:t>(0)]</a:t>
            </a:r>
            <a:r>
              <a:rPr lang="en-US" b="1" baseline="-25000" dirty="0" smtClean="0"/>
              <a:t>a</a:t>
            </a:r>
            <a:r>
              <a:rPr lang="en-US" b="1" dirty="0" smtClean="0"/>
              <a:t> - [Ψ</a:t>
            </a:r>
            <a:r>
              <a:rPr lang="en-US" b="1" baseline="-25000" dirty="0" smtClean="0"/>
              <a:t>s</a:t>
            </a:r>
            <a:r>
              <a:rPr lang="en-US" b="1" baseline="30000" dirty="0" smtClean="0"/>
              <a:t>2</a:t>
            </a:r>
            <a:r>
              <a:rPr lang="en-US" b="1" dirty="0" smtClean="0"/>
              <a:t>(0)]</a:t>
            </a:r>
            <a:r>
              <a:rPr lang="en-US" b="1" baseline="-25000" dirty="0" smtClean="0"/>
              <a:t>b</a:t>
            </a:r>
            <a:r>
              <a:rPr lang="en-US" b="1" dirty="0" smtClean="0"/>
              <a:t>}</a:t>
            </a:r>
            <a:endParaRPr lang="en-US" dirty="0" smtClean="0"/>
          </a:p>
          <a:p>
            <a:fld id="{A3F57CFA-9B8E-4142-99FE-B209267C07FA}" type="slidenum">
              <a:rPr lang="en-US" smtClean="0">
                <a:effectLst/>
              </a:rPr>
              <a:t>36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39070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Ladinsdichtheid absorber groot Links, ladingsdichtheid absorber klein links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69954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Sawatzky</a:t>
            </a:r>
          </a:p>
          <a:p>
            <a:r>
              <a:rPr lang="nl-NL" dirty="0" smtClean="0"/>
              <a:t>barn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952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95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72084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3486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6622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4768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64775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44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16761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7011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10324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47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522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9525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RO  Hb deoxy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49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72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472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03460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81507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3022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5501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8946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9123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80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10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197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493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D2CC-8160-4EE2-B267-26AD593D0C9D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54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916-E493-4DF4-9E47-B4624F8AE0D2}" type="datetime1">
              <a:rPr lang="nl-NL" smtClean="0"/>
              <a:t>18-12-2016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3D6C-04DC-4B85-9895-75C5E5F0066F}" type="datetime1">
              <a:rPr lang="nl-NL" smtClean="0"/>
              <a:t>18-12-2016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522E-8614-48A5-BF0E-AF8761D60DAD}" type="datetime1">
              <a:rPr lang="nl-NL" smtClean="0"/>
              <a:t>18-12-2016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67E5-8640-4505-BF25-B655458BE492}" type="datetime1">
              <a:rPr lang="nl-NL" smtClean="0"/>
              <a:t>18-12-2016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BC70-563B-4E13-9955-14BCE973E503}" type="datetime1">
              <a:rPr lang="nl-NL" smtClean="0"/>
              <a:t>18-12-2016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1562-7E4A-4B3E-ACAF-20125D6316EC}" type="datetime1">
              <a:rPr lang="nl-NL" smtClean="0"/>
              <a:t>18-12-2016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593D-6E53-4762-9B91-63BB05CB2BBA}" type="datetime1">
              <a:rPr lang="nl-NL" smtClean="0"/>
              <a:t>18-12-2016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F9C3-8364-48BD-8B81-C4B6F6C88728}" type="datetime1">
              <a:rPr lang="nl-NL" smtClean="0"/>
              <a:t>18-12-2016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9D5-E53C-42BA-B371-33083964F291}" type="datetime1">
              <a:rPr lang="nl-NL" smtClean="0"/>
              <a:t>18-12-2016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8B3D-832D-43DE-A1CE-98E9F7DCB268}" type="datetime1">
              <a:rPr lang="nl-NL" smtClean="0"/>
              <a:t>18-12-2016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39E1-DBF0-4A21-A3EC-5671AF35EEED}" type="datetime1">
              <a:rPr lang="nl-NL" smtClean="0"/>
              <a:t>18-12-2016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E69CD9-0D23-4C6C-8484-55A2E410587A}" type="datetime1">
              <a:rPr lang="nl-NL" smtClean="0"/>
              <a:t>18-12-2016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B9B7DF-D841-4885-98DE-884515B2590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andmatter.com/genrel/genrel.pdf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117180" cy="844324"/>
          </a:xfrm>
        </p:spPr>
        <p:txBody>
          <a:bodyPr/>
          <a:lstStyle/>
          <a:p>
            <a:r>
              <a:rPr lang="nl-NL" dirty="0" smtClean="0"/>
              <a:t>Vallend foton </a:t>
            </a:r>
            <a:br>
              <a:rPr lang="nl-NL" dirty="0" smtClean="0"/>
            </a:br>
            <a:r>
              <a:rPr lang="nl-NL" dirty="0" smtClean="0"/>
              <a:t>(examen 2009-II) </a:t>
            </a:r>
            <a:br>
              <a:rPr lang="nl-NL" dirty="0" smtClean="0"/>
            </a:br>
            <a:r>
              <a:rPr lang="nl-NL" dirty="0" smtClean="0"/>
              <a:t>Hoe is dat gemeten?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09442" y="2852936"/>
            <a:ext cx="7117180" cy="2785864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Opgave</a:t>
            </a:r>
          </a:p>
          <a:p>
            <a:r>
              <a:rPr lang="nl-NL" dirty="0" smtClean="0"/>
              <a:t>Nauwkeurigheid</a:t>
            </a:r>
          </a:p>
          <a:p>
            <a:r>
              <a:rPr lang="nl-NL" dirty="0" err="1" smtClean="0"/>
              <a:t>Mossbauer</a:t>
            </a:r>
            <a:r>
              <a:rPr lang="nl-NL" dirty="0" smtClean="0"/>
              <a:t>? </a:t>
            </a:r>
          </a:p>
          <a:p>
            <a:r>
              <a:rPr lang="nl-NL" dirty="0" err="1" smtClean="0"/>
              <a:t>Pound-Rebka</a:t>
            </a:r>
            <a:endParaRPr lang="nl-NL" dirty="0" smtClean="0"/>
          </a:p>
          <a:p>
            <a:r>
              <a:rPr lang="nl-NL" dirty="0" err="1" smtClean="0"/>
              <a:t>Mossbauer</a:t>
            </a:r>
            <a:r>
              <a:rPr lang="nl-NL" dirty="0" smtClean="0"/>
              <a:t> </a:t>
            </a:r>
          </a:p>
          <a:p>
            <a:r>
              <a:rPr lang="nl-NL" dirty="0"/>
              <a:t>	</a:t>
            </a:r>
            <a:r>
              <a:rPr lang="nl-NL" dirty="0" smtClean="0"/>
              <a:t>Hyperfijn wisselwerking </a:t>
            </a:r>
          </a:p>
          <a:p>
            <a:r>
              <a:rPr lang="nl-NL" dirty="0"/>
              <a:t>	</a:t>
            </a:r>
            <a:r>
              <a:rPr lang="nl-NL" dirty="0" smtClean="0"/>
              <a:t>Toepassingen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1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796136" y="4581128"/>
            <a:ext cx="2684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Mark Dirken</a:t>
            </a:r>
          </a:p>
          <a:p>
            <a:r>
              <a:rPr lang="nl-NL" dirty="0" smtClean="0"/>
              <a:t>Etty </a:t>
            </a:r>
            <a:r>
              <a:rPr lang="nl-NL" dirty="0" err="1" smtClean="0"/>
              <a:t>Hillesum</a:t>
            </a:r>
            <a:r>
              <a:rPr lang="nl-NL" dirty="0" smtClean="0"/>
              <a:t> Lyceum</a:t>
            </a:r>
          </a:p>
          <a:p>
            <a:r>
              <a:rPr lang="nl-NL" dirty="0" smtClean="0"/>
              <a:t>Woudschoten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6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Gammastraling?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204864"/>
            <a:ext cx="7125112" cy="4051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 smtClean="0"/>
              <a:t>Gammastraling komt </a:t>
            </a:r>
            <a:r>
              <a:rPr lang="nl-NL" sz="2400" dirty="0"/>
              <a:t>vrij bij radioactief verval</a:t>
            </a:r>
          </a:p>
          <a:p>
            <a:r>
              <a:rPr lang="nl-NL" sz="2400" dirty="0" smtClean="0"/>
              <a:t>Kern vervalt naar een toestand met een lagere energie</a:t>
            </a:r>
          </a:p>
          <a:p>
            <a:endParaRPr lang="nl-NL" sz="2400" dirty="0"/>
          </a:p>
          <a:p>
            <a:r>
              <a:rPr lang="nl-NL" sz="2400" dirty="0" smtClean="0"/>
              <a:t>Behoudswetten gelden:</a:t>
            </a:r>
          </a:p>
          <a:p>
            <a:endParaRPr lang="nl-NL" sz="2400" dirty="0"/>
          </a:p>
          <a:p>
            <a:pPr lvl="1" indent="-342900"/>
            <a:r>
              <a:rPr lang="nl-NL" sz="2200" dirty="0" smtClean="0"/>
              <a:t>Energiebehoud </a:t>
            </a:r>
          </a:p>
          <a:p>
            <a:pPr marL="800100" lvl="2" indent="0">
              <a:buNone/>
            </a:pPr>
            <a:r>
              <a:rPr lang="nl-NL" sz="2000" dirty="0" smtClean="0"/>
              <a:t>en</a:t>
            </a:r>
            <a:endParaRPr lang="nl-NL" sz="2000" dirty="0"/>
          </a:p>
          <a:p>
            <a:pPr lvl="1" indent="-342900"/>
            <a:r>
              <a:rPr lang="nl-NL" sz="2200" dirty="0" smtClean="0"/>
              <a:t>Impulsbehoud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10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838" y="3284984"/>
            <a:ext cx="3352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Emissie en absorptie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572658" y="1807361"/>
                <a:ext cx="7561897" cy="405143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dirty="0" smtClean="0"/>
                  <a:t>Foton wordt uitgezonden met minder energie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𝑃</m:t>
                    </m:r>
                    <m:r>
                      <a:rPr lang="nl-NL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 −  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 )</m:t>
                    </m:r>
                  </m:oMath>
                </a14:m>
                <a:r>
                  <a:rPr lang="nl-NL" dirty="0" smtClean="0"/>
                  <a:t> door energieverlies aan terugstootkern</a:t>
                </a:r>
              </a:p>
              <a:p>
                <a:r>
                  <a:rPr lang="nl-NL" dirty="0" smtClean="0"/>
                  <a:t>Bij absorptie moet er extra energie bij voor terugstoot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(</m:t>
                    </m:r>
                    <m:r>
                      <a:rPr lang="nl-NL" i="1">
                        <a:latin typeface="Cambria Math"/>
                      </a:rPr>
                      <m:t>𝑃</m:t>
                    </m:r>
                    <m:r>
                      <a:rPr lang="nl-NL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i="1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nl-NL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+</m:t>
                    </m:r>
                    <m:r>
                      <a:rPr lang="nl-NL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 )</m:t>
                    </m:r>
                  </m:oMath>
                </a14:m>
                <a:endParaRPr lang="nl-NL" dirty="0"/>
              </a:p>
              <a:p>
                <a:r>
                  <a:rPr lang="nl-NL" dirty="0" smtClean="0"/>
                  <a:t>Na absorptie pas een meting</a:t>
                </a:r>
              </a:p>
              <a:p>
                <a:endParaRPr lang="nl-NL" dirty="0" smtClean="0"/>
              </a:p>
              <a:p>
                <a:endParaRPr lang="nl-NL" dirty="0"/>
              </a:p>
              <a:p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Dus belangrijk:</a:t>
                </a:r>
              </a:p>
              <a:p>
                <a:r>
                  <a:rPr lang="nl-NL" dirty="0" smtClean="0"/>
                  <a:t>Grootte terugstootenergie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nl-NL" dirty="0" smtClean="0"/>
              </a:p>
              <a:p>
                <a:r>
                  <a:rPr lang="nl-NL" dirty="0"/>
                  <a:t>Grootte </a:t>
                </a:r>
                <a:r>
                  <a:rPr lang="nl-NL" dirty="0" smtClean="0"/>
                  <a:t>energiespreiding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658" y="1807361"/>
                <a:ext cx="7561897" cy="4051437"/>
              </a:xfrm>
              <a:blipFill rotWithShape="0">
                <a:blip r:embed="rId3"/>
                <a:stretch>
                  <a:fillRect l="-726" b="-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11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60" y="3356992"/>
            <a:ext cx="3280413" cy="22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Terugstoot?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8757" y="1454794"/>
            <a:ext cx="3346533" cy="4051437"/>
          </a:xfrm>
        </p:spPr>
        <p:txBody>
          <a:bodyPr anchor="t">
            <a:normAutofit lnSpcReduction="10000"/>
          </a:bodyPr>
          <a:lstStyle/>
          <a:p>
            <a:r>
              <a:rPr lang="nl-NL" sz="2000" dirty="0" smtClean="0"/>
              <a:t>Net als bootje springen:</a:t>
            </a:r>
          </a:p>
          <a:p>
            <a:pPr marL="400050" lvl="1" indent="0">
              <a:buNone/>
            </a:pPr>
            <a:r>
              <a:rPr lang="nl-NL" dirty="0" smtClean="0"/>
              <a:t>Energiegrootte is </a:t>
            </a:r>
          </a:p>
          <a:p>
            <a:pPr marL="400050" lvl="1" indent="0">
              <a:buNone/>
            </a:pPr>
            <a:r>
              <a:rPr lang="nl-NL" dirty="0" smtClean="0"/>
              <a:t>grootte van sprong</a:t>
            </a:r>
          </a:p>
          <a:p>
            <a:r>
              <a:rPr lang="nl-NL" sz="2000" dirty="0" smtClean="0"/>
              <a:t>Bij emissie</a:t>
            </a:r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r>
              <a:rPr lang="nl-NL" sz="2000" dirty="0" smtClean="0"/>
              <a:t>Bij absorptie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12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3" y="1441563"/>
            <a:ext cx="4110743" cy="23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9" y="4025803"/>
            <a:ext cx="4103290" cy="256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13961"/>
            <a:ext cx="2051720" cy="140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2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04856" cy="924475"/>
          </a:xfrm>
        </p:spPr>
        <p:txBody>
          <a:bodyPr/>
          <a:lstStyle/>
          <a:p>
            <a:r>
              <a:rPr lang="nl-NL" dirty="0"/>
              <a:t>Grootte terugstootenergie </a:t>
            </a:r>
            <a:r>
              <a:rPr lang="nl-NL" dirty="0" smtClean="0"/>
              <a:t>𝐸</a:t>
            </a:r>
            <a:r>
              <a:rPr lang="nl-NL" baseline="-25000" dirty="0" smtClean="0"/>
              <a:t>𝑅</a:t>
            </a:r>
            <a:endParaRPr lang="nl-N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7488832" cy="460851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nl-NL" sz="2200" dirty="0" smtClean="0"/>
                  <a:t>Voor vrij ion: </a:t>
                </a:r>
                <a:endParaRPr lang="nl-NL" sz="2200" dirty="0"/>
              </a:p>
              <a:p>
                <a:r>
                  <a:rPr lang="nl-NL" sz="2200" dirty="0" smtClean="0"/>
                  <a:t>Impulsbehoud voor kern en foton: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l-NL" sz="20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nl-NL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𝑣𝑜𝑜𝑟</m:t>
                            </m:r>
                          </m:sub>
                        </m:s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=0=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nl-NL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nl-NL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𝑛𝑎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nl-NL" sz="2000" dirty="0" smtClean="0"/>
                  <a:t>  dus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𝑘𝑒𝑟𝑛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nl-NL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𝑓𝑜𝑡𝑜𝑛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/>
                              </a:rPr>
                              <m:t>𝑓𝑜𝑡𝑜𝑛</m:t>
                            </m:r>
                          </m:sub>
                        </m:sSub>
                      </m:num>
                      <m:den>
                        <m:r>
                          <a:rPr lang="nl-NL" sz="2000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nl-NL" sz="2000" b="0" dirty="0" smtClean="0"/>
                  <a:t>) = 0</a:t>
                </a:r>
              </a:p>
              <a:p>
                <a:pPr lvl="1"/>
                <a:r>
                  <a:rPr lang="nl-NL" sz="2000" dirty="0" smtClean="0"/>
                  <a:t>Terugstootenergie: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sz="20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nl-NL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𝑘𝑒𝑟𝑛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nl-NL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2000" i="1">
                            <a:latin typeface="Cambria Math"/>
                          </a:rPr>
                          <m:t>2</m:t>
                        </m:r>
                        <m:r>
                          <a:rPr lang="nl-NL" sz="2000" i="1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nl-NL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nl-NL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nl-NL" sz="20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nl-NL" sz="2000" i="1">
                                    <a:latin typeface="Cambria Math"/>
                                  </a:rPr>
                                  <m:t>𝑓𝑜𝑡𝑜𝑛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nl-NL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2000" b="0" i="1" smtClean="0">
                            <a:latin typeface="Cambria Math"/>
                          </a:rPr>
                          <m:t>2</m:t>
                        </m:r>
                        <m:r>
                          <a:rPr lang="nl-NL" sz="2000" b="0" i="1" smtClean="0">
                            <a:latin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nl-NL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2000" b="0" i="0" smtClean="0">
                        <a:latin typeface="Cambria Math"/>
                      </a:rPr>
                      <m:t>=</m:t>
                    </m:r>
                    <m:r>
                      <a:rPr lang="nl-NL" sz="2000" b="0" i="1" smtClean="0">
                        <a:latin typeface="Cambria Math"/>
                      </a:rPr>
                      <m:t>2,0.</m:t>
                    </m:r>
                    <m:sSup>
                      <m:sSup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sz="2000" b="0" i="1" smtClean="0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nl-NL" sz="2000" b="0" i="1" smtClean="0">
                        <a:latin typeface="Cambria Math"/>
                      </a:rPr>
                      <m:t>𝑒𝑉</m:t>
                    </m:r>
                    <m:r>
                      <a:rPr lang="nl-NL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nl-NL" sz="2000" dirty="0" smtClean="0"/>
              </a:p>
              <a:p>
                <a:endParaRPr lang="nl-NL" sz="2000" dirty="0" smtClean="0"/>
              </a:p>
              <a:p>
                <a:r>
                  <a:rPr lang="nl-NL" sz="2200" dirty="0" smtClean="0"/>
                  <a:t>Energiebehoud voor kern en foton: </a:t>
                </a:r>
              </a:p>
              <a:p>
                <a:pPr lvl="1"/>
                <a:r>
                  <a:rPr lang="nl-NL" sz="2000" dirty="0" smtClean="0"/>
                  <a:t>bij emissie zendt je uit</a:t>
                </a:r>
                <a:r>
                  <a:rPr lang="nl-NL" sz="21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𝑓𝑜𝑡𝑜𝑛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𝑜𝑣𝑒𝑟𝑔𝑎𝑛𝑔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</a:rPr>
                      <m:t> − </m:t>
                    </m:r>
                    <m:sSub>
                      <m:sSub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nl-NL" sz="2000" dirty="0" smtClean="0"/>
              </a:p>
              <a:p>
                <a:pPr lvl="1"/>
                <a:r>
                  <a:rPr lang="nl-NL" sz="1900" dirty="0" smtClean="0"/>
                  <a:t>Bij absorptie neem je op: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000" i="1">
                            <a:latin typeface="Cambria Math"/>
                          </a:rPr>
                          <m:t>𝑓𝑜𝑡𝑜𝑛</m:t>
                        </m:r>
                      </m:sub>
                    </m:sSub>
                    <m:r>
                      <a:rPr lang="nl-NL" sz="20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nl-NL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000" i="1">
                            <a:latin typeface="Cambria Math"/>
                          </a:rPr>
                          <m:t>𝑜𝑣𝑒𝑟𝑔𝑎𝑛𝑔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</a:rPr>
                      <m:t>+</m:t>
                    </m:r>
                    <m:r>
                      <a:rPr lang="nl-NL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nl-NL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000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nl-NL" sz="2000" dirty="0" smtClean="0"/>
              </a:p>
              <a:p>
                <a:pPr lvl="1"/>
                <a:endParaRPr lang="nl-NL" sz="2000" dirty="0" smtClean="0"/>
              </a:p>
              <a:p>
                <a:r>
                  <a:rPr lang="nl-NL" sz="2200" dirty="0" smtClean="0"/>
                  <a:t>Alleen bij overlap hebt je een meting</a:t>
                </a:r>
                <a:r>
                  <a:rPr lang="nl-NL" sz="2000" dirty="0" smtClean="0"/>
                  <a:t> 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7488832" cy="4608512"/>
              </a:xfrm>
              <a:blipFill rotWithShape="0">
                <a:blip r:embed="rId3"/>
                <a:stretch>
                  <a:fillRect l="-896" b="-10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608287" cy="365125"/>
          </a:xfrm>
        </p:spPr>
        <p:txBody>
          <a:bodyPr/>
          <a:lstStyle/>
          <a:p>
            <a:fld id="{FEB9B7DF-D841-4885-98DE-884515B2590B}" type="slidenum">
              <a:rPr lang="nl-NL" smtClean="0"/>
              <a:t>13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94" y="4833952"/>
            <a:ext cx="2051720" cy="140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665044"/>
          </a:xfrm>
        </p:spPr>
        <p:txBody>
          <a:bodyPr/>
          <a:lstStyle/>
          <a:p>
            <a:r>
              <a:rPr lang="nl-NL" dirty="0" smtClean="0"/>
              <a:t>Energiespreiding?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572658" y="1170911"/>
                <a:ext cx="8233445" cy="4976167"/>
              </a:xfrm>
            </p:spPr>
            <p:txBody>
              <a:bodyPr anchor="t" anchorCtr="0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Heisenberg: </a:t>
                </a:r>
              </a:p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.∆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 ≥ 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ℏ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dirty="0" smtClean="0"/>
                  <a:t>, met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 smtClean="0"/>
                  <a:t>de spreiding van de levensduur van de toestand</a:t>
                </a:r>
              </a:p>
              <a:p>
                <a:r>
                  <a:rPr lang="nl-NL" dirty="0" smtClean="0"/>
                  <a:t>De energiespreiding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nl-NL" dirty="0" smtClean="0"/>
                  <a:t> wordt dan uitgedrukt: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 ≈</m:t>
                    </m:r>
                    <m:f>
                      <m:fPr>
                        <m:ctrlPr>
                          <a:rPr lang="nl-NL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nl-N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ℏ.</m:t>
                        </m:r>
                        <m:r>
                          <a:rPr lang="nl-N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nl-N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nl-NL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NL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0,5</m:t>
                            </m:r>
                          </m:sub>
                        </m:sSub>
                      </m:den>
                    </m:f>
                    <m:r>
                      <a:rPr lang="nl-N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nl-NL" b="0" i="0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nl-NL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nl-NL" dirty="0" smtClean="0"/>
                  <a:t> staat voor de Full Width at Half Maximum (FWHM)</a:t>
                </a:r>
              </a:p>
              <a:p>
                <a:r>
                  <a:rPr lang="nl-NL" dirty="0" smtClean="0"/>
                  <a:t>Voor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nl-NL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nl-NL" b="0" i="1" smtClean="0">
                            <a:latin typeface="Cambria Math"/>
                          </a:rPr>
                          <m:t>57</m:t>
                        </m:r>
                      </m:sup>
                      <m:e>
                        <m:r>
                          <a:rPr lang="nl-NL" b="0" i="1" smtClean="0">
                            <a:latin typeface="Cambria Math"/>
                          </a:rPr>
                          <m:t>𝐹𝑒</m:t>
                        </m:r>
                      </m:e>
                    </m:sPre>
                    <m:r>
                      <a:rPr lang="nl-NL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nl-NL" dirty="0" smtClean="0"/>
                  <a:t>14,4 keV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/>
                          </a:rPr>
                          <m:t>0,5</m:t>
                        </m:r>
                      </m:sub>
                    </m:sSub>
                    <m:r>
                      <a:rPr lang="nl-NL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/>
                      </a:rPr>
                      <m:t>9,8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 . 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nl-NL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nl-NL" dirty="0" smtClean="0"/>
                  <a:t>, 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nl-NL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nl-NL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NL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0,5</m:t>
                            </m:r>
                          </m:sub>
                        </m:sSub>
                      </m:den>
                    </m:f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4,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/>
                      </a:rPr>
                      <m:t>7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. 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nl-NL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nl-NL" dirty="0" smtClean="0"/>
                  <a:t> eV</a:t>
                </a:r>
              </a:p>
              <a:p>
                <a:pPr marL="0" indent="0">
                  <a:buNone/>
                </a:pPr>
                <a:r>
                  <a:rPr lang="nl-NL" dirty="0" smtClean="0"/>
                  <a:t>	</a:t>
                </a:r>
              </a:p>
              <a:p>
                <a:pPr marL="0" indent="0">
                  <a:buNone/>
                </a:pPr>
                <a:r>
                  <a:rPr lang="nl-NL" dirty="0" smtClean="0"/>
                  <a:t>En terugstootenergie</a:t>
                </a:r>
                <a:r>
                  <a:rPr lang="nl-NL" dirty="0"/>
                  <a:t>:  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nl-NL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/>
                                  </a:rPr>
                                  <m:t>𝑘𝑒𝑟𝑛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nl-NL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i="1">
                            <a:latin typeface="Cambria Math"/>
                          </a:rPr>
                          <m:t>2</m:t>
                        </m:r>
                        <m:r>
                          <a:rPr lang="nl-NL" i="1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nl-NL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nl-NL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/>
                                  </a:rPr>
                                  <m:t>𝑓𝑜𝑡𝑜𝑛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nl-NL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i="1">
                            <a:latin typeface="Cambria Math"/>
                          </a:rPr>
                          <m:t>2</m:t>
                        </m:r>
                        <m:r>
                          <a:rPr lang="nl-NL" i="1">
                            <a:latin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nl-NL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nl-NL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>
                        <a:latin typeface="Cambria Math"/>
                      </a:rPr>
                      <m:t>=</m:t>
                    </m:r>
                    <m:r>
                      <a:rPr lang="nl-NL" i="1">
                        <a:latin typeface="Cambria Math"/>
                      </a:rPr>
                      <m:t>2,0.</m:t>
                    </m:r>
                    <m:sSup>
                      <m:sSupPr>
                        <m:ctrlPr>
                          <a:rPr lang="nl-NL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i="1">
                        <a:latin typeface="Cambria Math"/>
                      </a:rPr>
                      <m:t>𝑒𝑉</m:t>
                    </m:r>
                    <m:r>
                      <a:rPr lang="nl-NL" i="1">
                        <a:latin typeface="Cambria Math"/>
                      </a:rPr>
                      <m:t> 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r>
                  <a:rPr lang="nl-NL" dirty="0" smtClean="0"/>
                  <a:t>Factor miljoen uit elkaar!!! </a:t>
                </a:r>
                <a:endParaRPr lang="nl-NL" dirty="0"/>
              </a:p>
              <a:p>
                <a:pPr lvl="1"/>
                <a:r>
                  <a:rPr lang="nl-NL" dirty="0" smtClean="0"/>
                  <a:t>Verschil 2*E</a:t>
                </a:r>
                <a:r>
                  <a:rPr lang="nl-NL" baseline="-25000" dirty="0" smtClean="0"/>
                  <a:t>R</a:t>
                </a:r>
                <a:r>
                  <a:rPr lang="nl-NL" dirty="0" smtClean="0"/>
                  <a:t> = 2 km, dan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nl-NL" dirty="0" smtClean="0"/>
                  <a:t> = 1 mm.</a:t>
                </a:r>
                <a:endParaRPr lang="nl-NL" dirty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658" y="1170911"/>
                <a:ext cx="8233445" cy="4976167"/>
              </a:xfrm>
              <a:blipFill rotWithShape="0">
                <a:blip r:embed="rId3"/>
                <a:stretch>
                  <a:fillRect l="-518" t="-8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14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01" y="5094010"/>
            <a:ext cx="210552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fbeeldingsresultaat voor Multi channel analyzer princi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64" y="3658995"/>
            <a:ext cx="1752725" cy="122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88301"/>
            <a:ext cx="8568523" cy="924475"/>
          </a:xfrm>
        </p:spPr>
        <p:txBody>
          <a:bodyPr/>
          <a:lstStyle/>
          <a:p>
            <a:r>
              <a:rPr lang="nl-NL" dirty="0" smtClean="0"/>
              <a:t>Verbreding van niveaus door temperatuurbeweging?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94623" y="1484784"/>
                <a:ext cx="5544616" cy="46085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l-NL" sz="2000" dirty="0" smtClean="0"/>
                  <a:t>Reële waarden bij 300K</a:t>
                </a:r>
              </a:p>
              <a:p>
                <a:r>
                  <a:rPr lang="nl-NL" sz="2000" dirty="0" smtClean="0"/>
                  <a:t>Kernen en atomen  bewegen door temperatuur, dit geeft een verbreding van de energie, genaamd Dopplereffect energie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𝑓𝑜𝑡𝑜𝑛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nl-NL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l-NL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2000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nl-NL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nl-NL" sz="20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/>
                            </m:sSub>
                          </m:num>
                          <m:den>
                            <m:r>
                              <a:rPr lang="nl-NL" sz="2000" b="0" i="1" smtClean="0">
                                <a:latin typeface="Cambria Math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nl-NL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nl-NL" sz="2000" dirty="0" smtClean="0"/>
                  <a:t> =</a:t>
                </a:r>
                <a14:m>
                  <m:oMath xmlns:m="http://schemas.openxmlformats.org/officeDocument/2006/math">
                    <m:r>
                      <a:rPr lang="nl-NL" sz="2000" b="0" i="1" dirty="0" smtClean="0">
                        <a:latin typeface="Cambria Math"/>
                      </a:rPr>
                      <m:t>9,7.</m:t>
                    </m:r>
                    <m:sSup>
                      <m:sSupPr>
                        <m:ctrlPr>
                          <a:rPr lang="nl-NL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sz="2000" b="0" i="1" dirty="0" smtClean="0">
                            <a:latin typeface="Cambria Math"/>
                          </a:rPr>
                          <m:t>−</m:t>
                        </m:r>
                        <m:r>
                          <a:rPr lang="nl-NL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𝟏𝟑</m:t>
                        </m:r>
                      </m:sup>
                    </m:sSup>
                    <m:r>
                      <a:rPr lang="nl-NL" sz="2000" b="0" i="1" dirty="0" smtClean="0">
                        <a:latin typeface="Cambria Math"/>
                      </a:rPr>
                      <m:t>𝑒𝑉</m:t>
                    </m:r>
                  </m:oMath>
                </a14:m>
                <a:endParaRPr lang="nl-NL" sz="2000" dirty="0" smtClean="0"/>
              </a:p>
              <a:p>
                <a:pPr marL="0" indent="0">
                  <a:buNone/>
                </a:pPr>
                <a:endParaRPr lang="nl-NL" sz="2000" dirty="0" smtClean="0"/>
              </a:p>
              <a:p>
                <a:pPr marL="0" indent="0">
                  <a:buNone/>
                </a:pPr>
                <a:r>
                  <a:rPr lang="nl-NL" sz="2000" dirty="0" smtClean="0"/>
                  <a:t>Terugstootenergie:</a:t>
                </a:r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 smtClean="0"/>
                  <a:t>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000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nl-NL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nl-NL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sz="20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nl-NL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nl-NL" sz="20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nl-NL" sz="2000" i="1">
                                    <a:latin typeface="Cambria Math"/>
                                  </a:rPr>
                                  <m:t>𝑓𝑜𝑡𝑜𝑛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nl-NL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2000" i="1">
                            <a:latin typeface="Cambria Math"/>
                          </a:rPr>
                          <m:t>2</m:t>
                        </m:r>
                        <m:r>
                          <a:rPr lang="nl-NL" sz="2000" i="1">
                            <a:latin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nl-NL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nl-NL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2000" b="0" i="1" smtClean="0">
                        <a:latin typeface="Cambria Math"/>
                      </a:rPr>
                      <m:t>=2</m:t>
                    </m:r>
                    <m:r>
                      <a:rPr lang="nl-NL" sz="2000">
                        <a:latin typeface="Cambria Math"/>
                      </a:rPr>
                      <m:t>. </m:t>
                    </m:r>
                    <m:sSup>
                      <m:sSupPr>
                        <m:ctrlPr>
                          <a:rPr lang="nl-NL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2000" i="1">
                        <a:latin typeface="Cambria Math"/>
                      </a:rPr>
                      <m:t>𝑒𝑉</m:t>
                    </m:r>
                    <m:r>
                      <a:rPr lang="nl-NL" sz="2000" i="1">
                        <a:latin typeface="Cambria Math"/>
                      </a:rPr>
                      <m:t> </m:t>
                    </m:r>
                  </m:oMath>
                </a14:m>
                <a:endParaRPr lang="nl-NL" sz="2000" dirty="0"/>
              </a:p>
              <a:p>
                <a:endParaRPr lang="nl-NL" sz="2000" dirty="0" smtClean="0"/>
              </a:p>
              <a:p>
                <a:r>
                  <a:rPr lang="nl-NL" sz="2000" dirty="0" smtClean="0"/>
                  <a:t>Verschil is een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sz="2000" b="0" i="1" smtClean="0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nl-NL" sz="20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nl-NL" sz="2000" dirty="0" smtClean="0"/>
                  <a:t> ofwel 10 miljard. Plaatje dus niet op schaal.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623" y="1484784"/>
                <a:ext cx="5544616" cy="4608512"/>
              </a:xfrm>
              <a:blipFill rotWithShape="0">
                <a:blip r:embed="rId3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36883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608287" cy="365125"/>
          </a:xfrm>
        </p:spPr>
        <p:txBody>
          <a:bodyPr/>
          <a:lstStyle/>
          <a:p>
            <a:fld id="{FEB9B7DF-D841-4885-98DE-884515B2590B}" type="slidenum">
              <a:rPr lang="nl-NL" smtClean="0"/>
              <a:t>15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645556" y="5013175"/>
            <a:ext cx="299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Gamma emissie EN </a:t>
            </a:r>
          </a:p>
          <a:p>
            <a:r>
              <a:rPr lang="nl-NL" dirty="0" smtClean="0"/>
              <a:t>Absorptie NIET mogelijk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25113" cy="924475"/>
          </a:xfrm>
        </p:spPr>
        <p:txBody>
          <a:bodyPr/>
          <a:lstStyle/>
          <a:p>
            <a:r>
              <a:rPr lang="nl-NL" dirty="0" err="1" smtClean="0"/>
              <a:t>Mössbauereffect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7125112" cy="4509355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nl-NL" sz="2000" dirty="0"/>
              <a:t>Rudolf </a:t>
            </a:r>
            <a:r>
              <a:rPr lang="nl-NL" sz="2000" dirty="0" smtClean="0"/>
              <a:t>Mössbauer </a:t>
            </a:r>
            <a:r>
              <a:rPr lang="nl-NL" sz="2000" dirty="0"/>
              <a:t>1957</a:t>
            </a:r>
          </a:p>
          <a:p>
            <a:pPr marL="457200" lvl="1" indent="0">
              <a:buNone/>
            </a:pPr>
            <a:r>
              <a:rPr lang="nl-NL" sz="2000" dirty="0"/>
              <a:t>Nobelprijs 1961</a:t>
            </a:r>
          </a:p>
          <a:p>
            <a:r>
              <a:rPr lang="nl-NL" sz="2400" dirty="0" smtClean="0"/>
              <a:t>Terugstootloze </a:t>
            </a:r>
            <a:r>
              <a:rPr lang="nl-NL" sz="2400" dirty="0"/>
              <a:t>emissie en absorptie van gammastraling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Ook wel</a:t>
            </a:r>
          </a:p>
          <a:p>
            <a:r>
              <a:rPr lang="nl-NL" sz="2400" dirty="0" err="1" smtClean="0"/>
              <a:t>Resonante</a:t>
            </a:r>
            <a:r>
              <a:rPr lang="nl-NL" sz="2400" dirty="0" smtClean="0"/>
              <a:t> absorptie van gammastraling: </a:t>
            </a:r>
          </a:p>
          <a:p>
            <a:pPr marL="800100" lvl="2" indent="0">
              <a:buNone/>
            </a:pPr>
            <a:r>
              <a:rPr lang="nl-NL" sz="2000" dirty="0" smtClean="0"/>
              <a:t>Precies dezelfde energie wordt uitgezonden door      bron (emitter), en geabsorbeerd (door absorber)</a:t>
            </a:r>
          </a:p>
          <a:p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Bestaat dat?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3"/>
          <a:stretch>
            <a:fillRect/>
          </a:stretch>
        </p:blipFill>
        <p:spPr>
          <a:xfrm>
            <a:off x="3075013" y="4391272"/>
            <a:ext cx="5053424" cy="1772419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16</a:t>
            </a:fld>
            <a:endParaRPr lang="nl-NL"/>
          </a:p>
        </p:txBody>
      </p:sp>
      <p:pic>
        <p:nvPicPr>
          <p:cNvPr id="1026" name="Picture 2" descr="Afbeeldingsresulta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93" y="150898"/>
            <a:ext cx="21431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5113" cy="924475"/>
          </a:xfrm>
        </p:spPr>
        <p:txBody>
          <a:bodyPr/>
          <a:lstStyle/>
          <a:p>
            <a:r>
              <a:rPr lang="nl-NL" dirty="0" smtClean="0"/>
              <a:t>Kan in de vaste stof!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72816"/>
            <a:ext cx="4680520" cy="4896544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Vaste stof:</a:t>
            </a:r>
          </a:p>
          <a:p>
            <a:r>
              <a:rPr lang="nl-NL" sz="2400" dirty="0" smtClean="0"/>
              <a:t>Atomen/ionen gebonden in een kristalrooster</a:t>
            </a:r>
          </a:p>
          <a:p>
            <a:r>
              <a:rPr lang="nl-NL" sz="2400" dirty="0" smtClean="0"/>
              <a:t>Als massa-veer systeem</a:t>
            </a:r>
          </a:p>
          <a:p>
            <a:r>
              <a:rPr lang="nl-NL" sz="2400" dirty="0" smtClean="0"/>
              <a:t>Atomen/ionen trillen</a:t>
            </a:r>
          </a:p>
          <a:p>
            <a:endParaRPr lang="nl-N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234" y="1844824"/>
            <a:ext cx="3593039" cy="376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/>
              <a:t>de vaste </a:t>
            </a:r>
            <a:r>
              <a:rPr lang="nl-NL" dirty="0" smtClean="0"/>
              <a:t>stof: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400" dirty="0" smtClean="0"/>
              <a:t>Beschrijf atoomverbindingen als veren:</a:t>
            </a:r>
            <a:endParaRPr lang="nl-NL" sz="2400" dirty="0"/>
          </a:p>
          <a:p>
            <a:pPr lvl="1"/>
            <a:r>
              <a:rPr lang="nl-NL" sz="2400" dirty="0"/>
              <a:t>Vaste frequentie</a:t>
            </a:r>
          </a:p>
          <a:p>
            <a:pPr lvl="1"/>
            <a:r>
              <a:rPr lang="nl-NL" sz="2400" dirty="0"/>
              <a:t>Vaste modus/wijze van </a:t>
            </a:r>
            <a:r>
              <a:rPr lang="nl-NL" sz="2400" dirty="0" smtClean="0"/>
              <a:t>trillen</a:t>
            </a:r>
          </a:p>
          <a:p>
            <a:pPr lvl="1"/>
            <a:r>
              <a:rPr lang="nl-NL" sz="2400" dirty="0" smtClean="0"/>
              <a:t>Vaste energie</a:t>
            </a:r>
          </a:p>
          <a:p>
            <a:pPr lvl="1"/>
            <a:endParaRPr lang="nl-NL" sz="2400" dirty="0" smtClean="0"/>
          </a:p>
          <a:p>
            <a:r>
              <a:rPr lang="nl-NL" sz="2600" dirty="0" smtClean="0"/>
              <a:t>Trilling is ‘gekwantiseerd’ (Debye)</a:t>
            </a:r>
          </a:p>
          <a:p>
            <a:pPr lvl="1"/>
            <a:r>
              <a:rPr lang="nl-NL" sz="2400" dirty="0" smtClean="0"/>
              <a:t>Fonon: </a:t>
            </a:r>
            <a:r>
              <a:rPr lang="nl-NL" sz="2600" dirty="0" smtClean="0"/>
              <a:t>trilling </a:t>
            </a:r>
            <a:r>
              <a:rPr lang="nl-NL" sz="2600" dirty="0"/>
              <a:t>met vaste energie, </a:t>
            </a:r>
            <a:r>
              <a:rPr lang="nl-NL" sz="2600" dirty="0" smtClean="0"/>
              <a:t>en op vaste wijze </a:t>
            </a:r>
          </a:p>
          <a:p>
            <a:pPr lvl="1"/>
            <a:r>
              <a:rPr lang="nl-NL" sz="2600" dirty="0" smtClean="0"/>
              <a:t>Temperatuur beschrijven als verdeling van ‘fononen’</a:t>
            </a:r>
            <a:endParaRPr lang="nl-NL" sz="2600" dirty="0"/>
          </a:p>
          <a:p>
            <a:endParaRPr lang="nl-N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968" y="673356"/>
            <a:ext cx="1967173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38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0413" y="167724"/>
            <a:ext cx="7125113" cy="924475"/>
          </a:xfrm>
        </p:spPr>
        <p:txBody>
          <a:bodyPr/>
          <a:lstStyle/>
          <a:p>
            <a:r>
              <a:rPr lang="nl-NL" dirty="0" smtClean="0"/>
              <a:t>In de vaste stof…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031" y="1105612"/>
            <a:ext cx="6802916" cy="51399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3800" dirty="0" smtClean="0"/>
              <a:t>Dus alleen vaste frequenties toegestaan in kristalrooster:</a:t>
            </a:r>
          </a:p>
          <a:p>
            <a:r>
              <a:rPr lang="nl-NL" sz="4000" dirty="0" smtClean="0">
                <a:latin typeface="Calibri"/>
              </a:rPr>
              <a:t> Alleen absorptie van energiegroottes die passen bij de ‘kristaltrillingen’, de fononen, worden geabsorbeerd door het kristalrooster</a:t>
            </a:r>
          </a:p>
          <a:p>
            <a:r>
              <a:rPr lang="nl-NL" sz="3800" dirty="0" smtClean="0">
                <a:latin typeface="Calibri"/>
              </a:rPr>
              <a:t>Er is dan een fractie atomen die zonder terugstoot gammastraling uitzendt (in de bron) EN ontvangt (absorber):</a:t>
            </a:r>
          </a:p>
          <a:p>
            <a:pPr lvl="1"/>
            <a:r>
              <a:rPr lang="nl-NL" sz="3600" dirty="0" smtClean="0">
                <a:latin typeface="Calibri"/>
              </a:rPr>
              <a:t>De ZERO </a:t>
            </a:r>
            <a:r>
              <a:rPr lang="nl-NL" sz="3600" dirty="0" err="1" smtClean="0">
                <a:latin typeface="Calibri"/>
              </a:rPr>
              <a:t>fononfractie</a:t>
            </a:r>
            <a:r>
              <a:rPr lang="nl-NL" sz="3600" dirty="0" smtClean="0">
                <a:latin typeface="Calibri"/>
              </a:rPr>
              <a:t> (of Lamb –Mössbauer factor)</a:t>
            </a:r>
          </a:p>
          <a:p>
            <a:pPr lvl="1"/>
            <a:r>
              <a:rPr lang="nl-NL" sz="3600" dirty="0" smtClean="0">
                <a:latin typeface="Calibri"/>
              </a:rPr>
              <a:t>Geen energieverlies door terugstoot!!!</a:t>
            </a:r>
          </a:p>
          <a:p>
            <a:pPr lvl="1"/>
            <a:r>
              <a:rPr lang="nl-NL" sz="3600" dirty="0" smtClean="0">
                <a:latin typeface="Calibri"/>
              </a:rPr>
              <a:t>Hoe minder </a:t>
            </a:r>
            <a:r>
              <a:rPr lang="nl-NL" sz="3600" dirty="0" err="1" smtClean="0">
                <a:latin typeface="Calibri"/>
              </a:rPr>
              <a:t>fonon</a:t>
            </a:r>
            <a:r>
              <a:rPr lang="nl-NL" sz="3600" dirty="0" smtClean="0">
                <a:latin typeface="Calibri"/>
              </a:rPr>
              <a:t>-mogelijkheden, lage temperatuur, hoe groter het effect</a:t>
            </a:r>
          </a:p>
          <a:p>
            <a:pPr lvl="1"/>
            <a:endParaRPr lang="nl-NL" sz="3600" dirty="0">
              <a:latin typeface="Calibri"/>
            </a:endParaRPr>
          </a:p>
          <a:p>
            <a:r>
              <a:rPr lang="nl-NL" sz="3800" dirty="0" smtClean="0">
                <a:latin typeface="Calibri"/>
              </a:rPr>
              <a:t>Kwantummechanisch effect!!!</a:t>
            </a:r>
            <a:endParaRPr lang="nl-N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74" y="206149"/>
            <a:ext cx="158090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1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2</a:t>
            </a:fld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8" y="290298"/>
            <a:ext cx="8839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1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12303"/>
            <a:ext cx="8424936" cy="924475"/>
          </a:xfrm>
        </p:spPr>
        <p:txBody>
          <a:bodyPr/>
          <a:lstStyle/>
          <a:p>
            <a:r>
              <a:rPr lang="nl-NL" dirty="0" smtClean="0"/>
              <a:t>´Bootje´ springen met ijs op het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20</a:t>
            </a:fld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807100" cy="455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331639" y="6177190"/>
            <a:ext cx="547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 ijs liggen bootjes vast, dus geen probleem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91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92888" cy="924475"/>
          </a:xfrm>
        </p:spPr>
        <p:txBody>
          <a:bodyPr/>
          <a:lstStyle/>
          <a:p>
            <a:r>
              <a:rPr lang="nl-NL" dirty="0" err="1"/>
              <a:t>Mössbauer</a:t>
            </a:r>
            <a:r>
              <a:rPr lang="nl-NL" dirty="0"/>
              <a:t> effect </a:t>
            </a:r>
            <a:r>
              <a:rPr lang="nl-NL" dirty="0" smtClean="0"/>
              <a:t>spectroscopie (MES)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9443" y="1615901"/>
            <a:ext cx="7125112" cy="4242897"/>
          </a:xfrm>
        </p:spPr>
        <p:txBody>
          <a:bodyPr anchor="t" anchorCtr="0"/>
          <a:lstStyle/>
          <a:p>
            <a:r>
              <a:rPr lang="nl-NL" dirty="0" smtClean="0"/>
              <a:t>Geen </a:t>
            </a:r>
            <a:r>
              <a:rPr lang="nl-NL" dirty="0"/>
              <a:t>terugstoot: emissie -</a:t>
            </a:r>
            <a:r>
              <a:rPr lang="nl-NL" dirty="0" smtClean="0"/>
              <a:t> </a:t>
            </a:r>
            <a:r>
              <a:rPr lang="nl-NL" dirty="0"/>
              <a:t>en absorptie-energie even groot </a:t>
            </a:r>
          </a:p>
        </p:txBody>
      </p:sp>
      <p:pic>
        <p:nvPicPr>
          <p:cNvPr id="2050" name="Picture 2" descr="http://faculty.knox.edu/cschulz/M%C3%B6ssbauer/images/Transition%20Schemat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85" y="2474510"/>
            <a:ext cx="5236440" cy="33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21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835696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691680" y="5860129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‘Heen’ springen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267424" y="5867980"/>
            <a:ext cx="209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‘Terug’ springen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55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Meetprincipe Mössbauer effect spectroscopie (MES)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97781" y="1628800"/>
                <a:ext cx="6370869" cy="4051437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nl-NL" sz="2000" dirty="0" smtClean="0"/>
                  <a:t>Beweeg bron die uitzendt, met een snelheid</a:t>
                </a:r>
                <a:endParaRPr lang="nl-NL" sz="2000" i="1" dirty="0" smtClean="0">
                  <a:latin typeface="Cambria Math"/>
                </a:endParaRPr>
              </a:p>
              <a:p>
                <a:r>
                  <a:rPr lang="nl-NL" sz="2000" dirty="0" smtClean="0"/>
                  <a:t>Dopplereffect</a:t>
                </a:r>
              </a:p>
              <a:p>
                <a:pPr lvl="1"/>
                <a:r>
                  <a:rPr lang="nl-NL" sz="2000" dirty="0" smtClean="0"/>
                  <a:t>Voortplantingssnelheid (=c) blijft gelijk</a:t>
                </a:r>
              </a:p>
              <a:p>
                <a:pPr lvl="1"/>
                <a:r>
                  <a:rPr lang="nl-NL" sz="2000" dirty="0" smtClean="0"/>
                  <a:t>Aanpassing energie van foton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nl-NL" sz="20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nl-NL" sz="20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nl-NL" sz="20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nl-NL" sz="2000" b="0" i="1" smtClean="0">
                        <a:latin typeface="Cambria Math"/>
                        <a:ea typeface="Cambria Math"/>
                      </a:rPr>
                      <m:t>= ±</m:t>
                    </m:r>
                    <m:f>
                      <m:fPr>
                        <m:ctrlPr>
                          <a:rPr lang="nl-NL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nl-NL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nl-NL" sz="2000" dirty="0" smtClean="0"/>
                  <a:t>  is aanpassing energie</a:t>
                </a:r>
              </a:p>
              <a:p>
                <a:pPr marL="0" indent="0" algn="just">
                  <a:buNone/>
                </a:pPr>
                <a:r>
                  <a:rPr lang="nl-NL" sz="2000" dirty="0" smtClean="0"/>
                  <a:t>NB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nl-NL" sz="2000" dirty="0" smtClean="0"/>
                  <a:t> is in mm/s!!!!!</a:t>
                </a:r>
              </a:p>
              <a:p>
                <a:pPr marL="0" indent="0" algn="just">
                  <a:buNone/>
                </a:pPr>
                <a:endParaRPr lang="nl-NL" sz="2000" dirty="0" smtClean="0"/>
              </a:p>
              <a:p>
                <a:pPr marL="0" indent="0" algn="just">
                  <a:buNone/>
                </a:pPr>
                <a:endParaRPr lang="nl-NL" sz="2000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000" i="1" dirty="0">
                            <a:latin typeface="Cambria Math"/>
                          </a:rPr>
                          <m:t>𝑓𝑜𝑡𝑜𝑛</m:t>
                        </m:r>
                      </m:sub>
                    </m:sSub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van de bron wordt </a:t>
                </a:r>
                <a:r>
                  <a:rPr lang="nl-NL" sz="2000" dirty="0"/>
                  <a:t>verschoven met Dopplereffect opdat de energieniveaus in de absorber afgetast worden </a:t>
                </a:r>
                <a:r>
                  <a:rPr lang="nl-NL" sz="2000" dirty="0" smtClean="0"/>
                  <a:t>.</a:t>
                </a:r>
                <a:endParaRPr lang="nl-NL" sz="2000" dirty="0"/>
              </a:p>
              <a:p>
                <a:pPr marL="0" indent="0" algn="just">
                  <a:buNone/>
                </a:pPr>
                <a:endParaRPr lang="nl-NL" sz="2000" dirty="0" smtClean="0"/>
              </a:p>
              <a:p>
                <a:pPr marL="0" indent="0" algn="just">
                  <a:buNone/>
                </a:pPr>
                <a:endParaRPr lang="nl-NL" sz="2000" dirty="0"/>
              </a:p>
              <a:p>
                <a:pPr marL="0" indent="0" algn="just">
                  <a:buNone/>
                </a:pPr>
                <a:endParaRPr lang="nl-NL" sz="2000" dirty="0" smtClean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7781" y="1628800"/>
                <a:ext cx="6370869" cy="4051437"/>
              </a:xfrm>
              <a:blipFill rotWithShape="1">
                <a:blip r:embed="rId3"/>
                <a:stretch>
                  <a:fillRect l="-861" t="-2406" r="-9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51584"/>
            <a:ext cx="3096344" cy="18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94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801" y="670836"/>
            <a:ext cx="7125113" cy="924475"/>
          </a:xfrm>
        </p:spPr>
        <p:txBody>
          <a:bodyPr/>
          <a:lstStyle/>
          <a:p>
            <a:r>
              <a:rPr lang="nl-NL" dirty="0" smtClean="0"/>
              <a:t>Scan energieën </a:t>
            </a:r>
            <a:br>
              <a:rPr lang="nl-NL" dirty="0" smtClean="0"/>
            </a:br>
            <a:r>
              <a:rPr lang="nl-NL" dirty="0" smtClean="0"/>
              <a:t>met Dopplereffect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2658" y="1600199"/>
            <a:ext cx="7125112" cy="4205065"/>
          </a:xfrm>
        </p:spPr>
        <p:txBody>
          <a:bodyPr anchor="t">
            <a:normAutofit/>
          </a:bodyPr>
          <a:lstStyle/>
          <a:p>
            <a:r>
              <a:rPr lang="nl-NL" sz="2000" dirty="0" smtClean="0"/>
              <a:t>Beweeg bron (emitter) heen en weer</a:t>
            </a:r>
          </a:p>
          <a:p>
            <a:r>
              <a:rPr lang="nl-NL" sz="2000" dirty="0" smtClean="0"/>
              <a:t>Bij beweging van je af: </a:t>
            </a:r>
          </a:p>
          <a:p>
            <a:pPr marL="457200" lvl="1" indent="0">
              <a:buNone/>
            </a:pPr>
            <a:r>
              <a:rPr lang="nl-NL" sz="2000" dirty="0" smtClean="0"/>
              <a:t>Roder (frequentie neemt af)</a:t>
            </a:r>
          </a:p>
          <a:p>
            <a:r>
              <a:rPr lang="nl-NL" sz="2000" dirty="0" smtClean="0"/>
              <a:t>Bij beweging naar </a:t>
            </a:r>
            <a:r>
              <a:rPr lang="nl-NL" sz="2000" dirty="0"/>
              <a:t>je toe: </a:t>
            </a:r>
            <a:endParaRPr lang="nl-NL" sz="2000" dirty="0" smtClean="0"/>
          </a:p>
          <a:p>
            <a:pPr marL="457200" lvl="1" indent="0">
              <a:buNone/>
            </a:pPr>
            <a:r>
              <a:rPr lang="nl-NL" sz="2000" dirty="0" smtClean="0"/>
              <a:t>Blauwer (frequentie neemt toe)</a:t>
            </a:r>
          </a:p>
          <a:p>
            <a:pPr marL="400050"/>
            <a:r>
              <a:rPr lang="nl-NL" sz="2000" dirty="0" smtClean="0"/>
              <a:t>Bron op luidspreker voor beweging</a:t>
            </a:r>
          </a:p>
          <a:p>
            <a:pPr marL="400050"/>
            <a:r>
              <a:rPr lang="nl-NL" sz="2000" dirty="0" smtClean="0"/>
              <a:t>Intensiteit meten als functie van snelheid bron</a:t>
            </a:r>
          </a:p>
          <a:p>
            <a:pPr marL="400050"/>
            <a:r>
              <a:rPr lang="nl-NL" sz="2000" dirty="0" smtClean="0"/>
              <a:t>Bij absorptie dip in transmissie</a:t>
            </a:r>
          </a:p>
          <a:p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23</a:t>
            </a:fld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4" y="1194421"/>
            <a:ext cx="2881696" cy="173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94790" y="5220673"/>
            <a:ext cx="4294010" cy="14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32848" cy="924475"/>
          </a:xfrm>
        </p:spPr>
        <p:txBody>
          <a:bodyPr/>
          <a:lstStyle/>
          <a:p>
            <a:r>
              <a:rPr lang="nl-NL" dirty="0" smtClean="0"/>
              <a:t>Pound en Rebka, Harvard, 1959-61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http://www.relativity.li/uploads/images/I/I4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82892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ghtandmatter.com/html_books/genrel/ch01/figs/pound-reb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1905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3.bp.blogspot.com/_IoU3bEFUwWc/S82ra4gQDwI/AAAAAAAAIO8/dQTEGYvqozc/s1600/Robert+P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03" y="1438822"/>
            <a:ext cx="32004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67544" y="6237312"/>
            <a:ext cx="608287" cy="365125"/>
          </a:xfrm>
        </p:spPr>
        <p:txBody>
          <a:bodyPr/>
          <a:lstStyle/>
          <a:p>
            <a:fld id="{FEB9B7DF-D841-4885-98DE-884515B2590B}" type="slidenum">
              <a:rPr lang="nl-NL" smtClean="0"/>
              <a:t>24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347864" y="5730117"/>
            <a:ext cx="532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N.B. meten in He-gas koker om transmissie </a:t>
            </a:r>
          </a:p>
          <a:p>
            <a:r>
              <a:rPr lang="nl-NL" dirty="0"/>
              <a:t>v</a:t>
            </a:r>
            <a:r>
              <a:rPr lang="nl-NL" dirty="0" smtClean="0"/>
              <a:t>an gamma straling hoog te hebben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7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Meet idee </a:t>
            </a:r>
            <a:r>
              <a:rPr lang="nl-NL" dirty="0" err="1" smtClean="0"/>
              <a:t>Pound</a:t>
            </a:r>
            <a:r>
              <a:rPr lang="nl-NL" dirty="0" smtClean="0"/>
              <a:t> en </a:t>
            </a:r>
            <a:r>
              <a:rPr lang="nl-NL" dirty="0" err="1" smtClean="0"/>
              <a:t>Rebka</a:t>
            </a:r>
            <a:r>
              <a:rPr lang="nl-NL" dirty="0" smtClean="0"/>
              <a:t>: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4426653" cy="4051437"/>
              </a:xfrm>
            </p:spPr>
            <p:txBody>
              <a:bodyPr anchor="t" anchorCtr="0"/>
              <a:lstStyle/>
              <a:p>
                <a:r>
                  <a:rPr lang="nl-NL" sz="2000" dirty="0" smtClean="0"/>
                  <a:t>Meet op flanken van piek</a:t>
                </a:r>
              </a:p>
              <a:p>
                <a:r>
                  <a:rPr lang="nl-NL" sz="2000" dirty="0" smtClean="0"/>
                  <a:t>Vergelijk intensiteiten</a:t>
                </a:r>
              </a:p>
              <a:p>
                <a:r>
                  <a:rPr lang="nl-NL" sz="2000" dirty="0" smtClean="0"/>
                  <a:t>Pas snelheid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nl-NL" sz="20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2000" dirty="0" smtClean="0"/>
                  <a:t> aan opdat beide intensiteiten gelijk zijn.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nl-NL" sz="2000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2000" dirty="0" smtClean="0"/>
                  <a:t> is de gemeten bruto shift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4426653" cy="4051437"/>
              </a:xfrm>
              <a:blipFill rotWithShape="0">
                <a:blip r:embed="rId3"/>
                <a:stretch>
                  <a:fillRect l="-1102" t="-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25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00800"/>
            <a:ext cx="3059211" cy="405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7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7198" y="404664"/>
            <a:ext cx="7125113" cy="924475"/>
          </a:xfrm>
        </p:spPr>
        <p:txBody>
          <a:bodyPr/>
          <a:lstStyle/>
          <a:p>
            <a:r>
              <a:rPr lang="nl-NL" dirty="0" smtClean="0"/>
              <a:t>Pound en Rebka – Schema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26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72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 flipH="1">
            <a:off x="4788024" y="1589832"/>
            <a:ext cx="1080120" cy="26609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5868144" y="1589832"/>
            <a:ext cx="211461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Voor snelheid v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cxnSp>
        <p:nvCxnSpPr>
          <p:cNvPr id="10" name="Rechte verbindingslijn met pijl 9"/>
          <p:cNvCxnSpPr/>
          <p:nvPr/>
        </p:nvCxnSpPr>
        <p:spPr>
          <a:xfrm flipH="1" flipV="1">
            <a:off x="1722004" y="2375874"/>
            <a:ext cx="1080120" cy="110215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2483768" y="3293361"/>
            <a:ext cx="211461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Voor snelheid v</a:t>
            </a:r>
            <a:r>
              <a:rPr lang="nl-NL" baseline="-25000" dirty="0" smtClean="0"/>
              <a:t>1</a:t>
            </a: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42722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7198" y="404664"/>
            <a:ext cx="7125113" cy="924475"/>
          </a:xfrm>
        </p:spPr>
        <p:txBody>
          <a:bodyPr/>
          <a:lstStyle/>
          <a:p>
            <a:r>
              <a:rPr lang="nl-NL" dirty="0" smtClean="0"/>
              <a:t>Pound en Rebka - Schema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27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72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 flipH="1">
            <a:off x="6228184" y="1628800"/>
            <a:ext cx="576064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>
            <a:off x="5892282" y="1637251"/>
            <a:ext cx="576064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6804248" y="836712"/>
            <a:ext cx="2111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Alleen meten</a:t>
            </a:r>
          </a:p>
          <a:p>
            <a:r>
              <a:rPr lang="nl-NL" dirty="0" smtClean="0"/>
              <a:t>bij snelheid op </a:t>
            </a:r>
          </a:p>
          <a:p>
            <a:r>
              <a:rPr lang="nl-NL" dirty="0" smtClean="0"/>
              <a:t>en snelheid neer</a:t>
            </a:r>
          </a:p>
          <a:p>
            <a:r>
              <a:rPr lang="nl-NL" b="1" dirty="0" smtClean="0"/>
              <a:t>= 2 kanalen!!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584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7198" y="404664"/>
            <a:ext cx="7125113" cy="924475"/>
          </a:xfrm>
        </p:spPr>
        <p:txBody>
          <a:bodyPr/>
          <a:lstStyle/>
          <a:p>
            <a:r>
              <a:rPr lang="nl-NL" dirty="0" smtClean="0"/>
              <a:t>Pound en Rebka - Schema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28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72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met pijl 9"/>
          <p:cNvCxnSpPr/>
          <p:nvPr/>
        </p:nvCxnSpPr>
        <p:spPr>
          <a:xfrm flipH="1">
            <a:off x="5556380" y="3645024"/>
            <a:ext cx="576064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5519396" y="4509120"/>
            <a:ext cx="576064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6404279" y="3321858"/>
            <a:ext cx="185166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Alleen meten als het mag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12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7198" y="404664"/>
            <a:ext cx="7125113" cy="924475"/>
          </a:xfrm>
        </p:spPr>
        <p:txBody>
          <a:bodyPr/>
          <a:lstStyle/>
          <a:p>
            <a:r>
              <a:rPr lang="nl-NL" dirty="0" smtClean="0"/>
              <a:t>Pound en Rebka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29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2" y="1412776"/>
            <a:ext cx="7572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met pijl 9"/>
          <p:cNvCxnSpPr/>
          <p:nvPr/>
        </p:nvCxnSpPr>
        <p:spPr>
          <a:xfrm flipH="1">
            <a:off x="7353870" y="4631928"/>
            <a:ext cx="576064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7580151" y="5013176"/>
            <a:ext cx="576064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6737328" y="3501008"/>
            <a:ext cx="2261709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Twee tellers, </a:t>
            </a:r>
          </a:p>
          <a:p>
            <a:r>
              <a:rPr lang="nl-NL" dirty="0" smtClean="0"/>
              <a:t>een voor ‘’op’’ en </a:t>
            </a:r>
          </a:p>
          <a:p>
            <a:r>
              <a:rPr lang="nl-NL" dirty="0" smtClean="0"/>
              <a:t>een voor ‘’neer’’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08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3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996952"/>
            <a:ext cx="3352800" cy="32480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16310"/>
            <a:ext cx="8892481" cy="23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7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431" y="318925"/>
            <a:ext cx="7125113" cy="924475"/>
          </a:xfrm>
        </p:spPr>
        <p:txBody>
          <a:bodyPr/>
          <a:lstStyle/>
          <a:p>
            <a:r>
              <a:rPr lang="nl-NL" dirty="0" smtClean="0"/>
              <a:t>Trucs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24744"/>
                <a:ext cx="5400600" cy="4051437"/>
              </a:xfrm>
            </p:spPr>
            <p:txBody>
              <a:bodyPr anchor="t">
                <a:noAutofit/>
              </a:bodyPr>
              <a:lstStyle/>
              <a:p>
                <a:r>
                  <a:rPr lang="nl-NL" sz="2000" dirty="0" smtClean="0"/>
                  <a:t>Verrijken van bron en absorber tot wel 30%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nl-NL" sz="200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nl-NL" b="0" i="1" smtClean="0">
                            <a:latin typeface="Cambria Math"/>
                          </a:rPr>
                          <m:t>57</m:t>
                        </m:r>
                      </m:sup>
                      <m:e>
                        <m:r>
                          <a:rPr lang="nl-NL" b="0" i="1" smtClean="0">
                            <a:latin typeface="Cambria Math"/>
                          </a:rPr>
                          <m:t>𝐹𝑒</m:t>
                        </m:r>
                      </m:e>
                    </m:sPre>
                  </m:oMath>
                </a14:m>
                <a:r>
                  <a:rPr lang="nl-NL" sz="2000" dirty="0" smtClean="0"/>
                  <a:t>. Vergroting MES effect</a:t>
                </a:r>
              </a:p>
              <a:p>
                <a:r>
                  <a:rPr lang="nl-NL" sz="2000" dirty="0" smtClean="0"/>
                  <a:t>Monitor monster boven meten om monster specifieke shift te bepalen.</a:t>
                </a:r>
              </a:p>
              <a:p>
                <a:r>
                  <a:rPr lang="nl-NL" sz="2000" dirty="0" smtClean="0"/>
                  <a:t>Toepassen temperatuur correctie</a:t>
                </a:r>
              </a:p>
              <a:p>
                <a:r>
                  <a:rPr lang="nl-NL" sz="2000" dirty="0" smtClean="0"/>
                  <a:t>Meet omhoog (bron beneden, roder)</a:t>
                </a:r>
              </a:p>
              <a:p>
                <a:r>
                  <a:rPr lang="nl-NL" sz="2000" dirty="0" smtClean="0"/>
                  <a:t>Meet omlaag (bron boven, blauwer)</a:t>
                </a:r>
                <a:endParaRPr lang="nl-NL" sz="2000" dirty="0"/>
              </a:p>
              <a:p>
                <a:r>
                  <a:rPr lang="nl-NL" sz="2000" dirty="0" smtClean="0"/>
                  <a:t>Trek metingen van elkaar af!</a:t>
                </a:r>
              </a:p>
              <a:p>
                <a:endParaRPr lang="nl-NL" sz="2000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24744"/>
                <a:ext cx="5400600" cy="4051437"/>
              </a:xfrm>
              <a:blipFill rotWithShape="1">
                <a:blip r:embed="rId3"/>
                <a:stretch>
                  <a:fillRect l="-903" t="-7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hyperphysics.phy-astr.gsu.edu/hbase/relativ/imgrel/harvtow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05" y="764705"/>
            <a:ext cx="347167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10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4127930" cy="924475"/>
          </a:xfrm>
        </p:spPr>
        <p:txBody>
          <a:bodyPr/>
          <a:lstStyle/>
          <a:p>
            <a:r>
              <a:rPr lang="nl-NL" dirty="0" smtClean="0"/>
              <a:t>Magnetische splitsing voor bron en absorber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4127929" cy="4051437"/>
          </a:xfrm>
        </p:spPr>
        <p:txBody>
          <a:bodyPr anchor="t"/>
          <a:lstStyle/>
          <a:p>
            <a:r>
              <a:rPr lang="nl-NL" dirty="0" smtClean="0"/>
              <a:t>Bron en absorber elk zes pieken i.p.v. 1.</a:t>
            </a:r>
          </a:p>
          <a:p>
            <a:r>
              <a:rPr lang="nl-NL" dirty="0" smtClean="0"/>
              <a:t>Door Zeemaneffect opsplitsing van toestanden</a:t>
            </a:r>
          </a:p>
          <a:p>
            <a:r>
              <a:rPr lang="nl-NL" dirty="0" smtClean="0"/>
              <a:t>Relatie tussen levensduur van niveau en grootte magnetisch veld</a:t>
            </a:r>
          </a:p>
          <a:p>
            <a:r>
              <a:rPr lang="nl-NL" dirty="0"/>
              <a:t>Bij overlap, wegwerken verschil, wordt met op en neer de zelfde intensiteit gemeten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31</a:t>
            </a:fld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96" y="2564904"/>
            <a:ext cx="2407894" cy="318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.wikimedia.org/wikipedia/commons/thumb/5/56/Mossbauer_-Magnetting_Splitting.jpg/300px-Mossbauer_-Magnetting_Split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14253"/>
            <a:ext cx="3395584" cy="310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32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7" y="709886"/>
            <a:ext cx="84808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123728" y="693242"/>
            <a:ext cx="2160240" cy="288032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96888" y="1124744"/>
            <a:ext cx="7848872" cy="288032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779912" y="2132856"/>
            <a:ext cx="1728192" cy="21602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923928" y="3717032"/>
            <a:ext cx="1656184" cy="21602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220072" y="1628800"/>
            <a:ext cx="1152128" cy="360040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012160" y="3429000"/>
            <a:ext cx="2088232" cy="21602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6007236" y="5373216"/>
            <a:ext cx="2088232" cy="21602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5580112" y="5733256"/>
            <a:ext cx="2760724" cy="21602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3347864" y="949574"/>
            <a:ext cx="936104" cy="175170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721411" y="116632"/>
            <a:ext cx="7125113" cy="576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/>
              <a:t>Eerste resultaten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96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relativity.li/uploads/images/I/I4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06057"/>
            <a:ext cx="282892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Vallend foton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7"/>
                <a:ext cx="7667011" cy="5040560"/>
              </a:xfrm>
            </p:spPr>
            <p:txBody>
              <a:bodyPr anchor="t">
                <a:normAutofit/>
              </a:bodyPr>
              <a:lstStyle/>
              <a:p>
                <a:endParaRPr lang="nl-NL" sz="2000" dirty="0"/>
              </a:p>
              <a:p>
                <a:r>
                  <a:rPr lang="nl-NL" sz="2000" dirty="0" smtClean="0"/>
                  <a:t>Te bepalen: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nl-NL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0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000" i="1">
                                <a:latin typeface="Cambria Math"/>
                                <a:ea typeface="Cambria Math"/>
                              </a:rPr>
                              <m:t>𝑓𝑜𝑡𝑜𝑛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/>
                          </a:rPr>
                          <m:t>2,467. 10</m:t>
                        </m:r>
                      </m:e>
                      <m:sup>
                        <m:r>
                          <a:rPr lang="nl-NL" sz="2000" i="1">
                            <a:latin typeface="Cambria Math"/>
                          </a:rPr>
                          <m:t>−15</m:t>
                        </m:r>
                      </m:sup>
                    </m:sSup>
                  </m:oMath>
                </a14:m>
                <a:endParaRPr lang="nl-NL" sz="2000" dirty="0" smtClean="0"/>
              </a:p>
              <a:p>
                <a:endParaRPr lang="nl-NL" sz="2000" dirty="0"/>
              </a:p>
              <a:p>
                <a:r>
                  <a:rPr lang="nl-NL" sz="2000" dirty="0" smtClean="0"/>
                  <a:t>Gevonden: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nl-NL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0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000" i="1">
                                <a:latin typeface="Cambria Math"/>
                                <a:ea typeface="Cambria Math"/>
                              </a:rPr>
                              <m:t>𝑓𝑜𝑡𝑜𝑛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/>
                          </a:rPr>
                          <m:t>(</m:t>
                        </m:r>
                        <m:r>
                          <a:rPr lang="nl-NL" sz="2000" i="1">
                            <a:latin typeface="Cambria Math"/>
                          </a:rPr>
                          <m:t>2,</m:t>
                        </m:r>
                        <m:r>
                          <a:rPr lang="nl-NL" sz="2000" b="0" i="1" smtClean="0">
                            <a:latin typeface="Cambria Math"/>
                          </a:rPr>
                          <m:t>5</m:t>
                        </m:r>
                        <m:r>
                          <a:rPr lang="nl-NL" sz="2000" i="1">
                            <a:latin typeface="Cambria Math"/>
                          </a:rPr>
                          <m:t>6</m:t>
                        </m:r>
                        <m:r>
                          <a:rPr lang="nl-NL" sz="2000" b="0" i="1" smtClean="0">
                            <a:latin typeface="Cambria Math"/>
                          </a:rPr>
                          <m:t> ±0,25)</m:t>
                        </m:r>
                        <m:r>
                          <a:rPr lang="nl-NL" sz="2000" i="1">
                            <a:latin typeface="Cambria Math"/>
                          </a:rPr>
                          <m:t>. 10</m:t>
                        </m:r>
                      </m:e>
                      <m:sup>
                        <m:r>
                          <a:rPr lang="nl-NL" sz="2000" i="1">
                            <a:latin typeface="Cambria Math"/>
                          </a:rPr>
                          <m:t>−15</m:t>
                        </m:r>
                      </m:sup>
                    </m:sSup>
                  </m:oMath>
                </a14:m>
                <a:endParaRPr lang="nl-NL" sz="2000" dirty="0" smtClean="0"/>
              </a:p>
              <a:p>
                <a:endParaRPr lang="nl-NL" dirty="0" smtClean="0"/>
              </a:p>
              <a:p>
                <a:pPr marL="0" indent="0">
                  <a:buNone/>
                </a:pPr>
                <a:r>
                  <a:rPr lang="nl-NL" sz="3600" dirty="0" smtClean="0"/>
                  <a:t>QED</a:t>
                </a:r>
                <a:endParaRPr lang="nl-NL" sz="3600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7"/>
                <a:ext cx="7667011" cy="5040560"/>
              </a:xfrm>
              <a:blipFill rotWithShape="1">
                <a:blip r:embed="rId4"/>
                <a:stretch>
                  <a:fillRect l="-246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67544" y="6165304"/>
            <a:ext cx="608287" cy="365125"/>
          </a:xfrm>
        </p:spPr>
        <p:txBody>
          <a:bodyPr/>
          <a:lstStyle/>
          <a:p>
            <a:fld id="{FEB9B7DF-D841-4885-98DE-884515B2590B}" type="slidenum">
              <a:rPr lang="nl-NL" smtClean="0"/>
              <a:t>33</a:t>
            </a:fld>
            <a:endParaRPr lang="nl-NL" dirty="0"/>
          </a:p>
        </p:txBody>
      </p:sp>
      <p:pic>
        <p:nvPicPr>
          <p:cNvPr id="6" name="Picture 4" descr="http://www.lightandmatter.com/html_books/genrel/ch01/figs/pound-re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757"/>
            <a:ext cx="1905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>
            <a:normAutofit/>
          </a:bodyPr>
          <a:lstStyle/>
          <a:p>
            <a:r>
              <a:rPr lang="nl-NL" dirty="0" smtClean="0"/>
              <a:t>Waarom MES?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85395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sz="2000" dirty="0" smtClean="0"/>
              <a:t>Hyperfijn-interactie:</a:t>
            </a:r>
          </a:p>
          <a:p>
            <a:pPr marL="0" indent="0">
              <a:buNone/>
            </a:pPr>
            <a:r>
              <a:rPr lang="nl-NL" sz="2000" dirty="0" smtClean="0"/>
              <a:t>Bij overgangen tussen kerntoestanden voelt kern omgeving (elektronen) – Hyperfijn interactie: </a:t>
            </a:r>
          </a:p>
          <a:p>
            <a:pPr marL="0" indent="0">
              <a:buNone/>
            </a:pPr>
            <a:r>
              <a:rPr lang="nl-NL" sz="2000" dirty="0"/>
              <a:t>Interactie is gevolg van </a:t>
            </a:r>
            <a:r>
              <a:rPr lang="nl-NL" sz="2000" dirty="0" smtClean="0"/>
              <a:t>elektronenverdeling </a:t>
            </a:r>
            <a:r>
              <a:rPr lang="nl-NL" sz="2000" dirty="0"/>
              <a:t>in monster</a:t>
            </a:r>
          </a:p>
          <a:p>
            <a:pPr marL="0" indent="0">
              <a:buNone/>
            </a:pPr>
            <a:r>
              <a:rPr lang="nl-NL" sz="2000" dirty="0" smtClean="0"/>
              <a:t>Wisselwerking tussen elektronen en kern 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Splitst de kern energieniveaus</a:t>
            </a:r>
            <a:r>
              <a:rPr lang="nl-NL" sz="2000" dirty="0"/>
              <a:t> </a:t>
            </a:r>
            <a:r>
              <a:rPr lang="nl-NL" sz="2000" dirty="0" smtClean="0"/>
              <a:t>(QS) en (Mag)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Verschuift de kernenergieniveaus </a:t>
            </a:r>
            <a:r>
              <a:rPr lang="nl-NL" sz="2000" dirty="0" err="1" smtClean="0"/>
              <a:t>tov</a:t>
            </a:r>
            <a:r>
              <a:rPr lang="nl-NL" sz="2000" dirty="0" smtClean="0"/>
              <a:t> de bron (IS)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Verschuiving is zichtbaar in het MES spectrum, en deze kun je herleiden tot de elektronen verdeling</a:t>
            </a:r>
          </a:p>
          <a:p>
            <a:pPr marL="0" indent="0">
              <a:buNone/>
            </a:pPr>
            <a:r>
              <a:rPr lang="nl-NL" sz="2000" dirty="0" smtClean="0"/>
              <a:t>Natuurkundige eigenschappen gevolg van </a:t>
            </a:r>
            <a:r>
              <a:rPr lang="nl-NL" sz="2000" dirty="0"/>
              <a:t>elektronen verdeling:  m</a:t>
            </a:r>
            <a:r>
              <a:rPr lang="nl-NL" sz="2000" dirty="0" smtClean="0"/>
              <a:t>agnetisme, </a:t>
            </a:r>
            <a:r>
              <a:rPr lang="nl-NL" sz="2000" dirty="0"/>
              <a:t>supergeleiding, </a:t>
            </a:r>
            <a:r>
              <a:rPr lang="nl-NL" sz="2000" dirty="0" smtClean="0"/>
              <a:t>etc.</a:t>
            </a:r>
          </a:p>
          <a:p>
            <a:pPr marL="0" indent="0">
              <a:buNone/>
            </a:pPr>
            <a:r>
              <a:rPr lang="nl-NL" sz="2000" dirty="0" smtClean="0"/>
              <a:t>NB: Als je MES kernen kwijt kunt je je verbinding die je bestudeert, kun je meten!!! = Sterkte en zwakte</a:t>
            </a:r>
          </a:p>
          <a:p>
            <a:pPr marL="0" indent="0">
              <a:buNone/>
            </a:pPr>
            <a:endParaRPr lang="nl-NL" sz="20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48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Hyperfijn </a:t>
            </a:r>
            <a:r>
              <a:rPr lang="nl-NL" dirty="0" smtClean="0"/>
              <a:t>interactie in MES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Belangrijkste wisselwerkingen</a:t>
            </a:r>
          </a:p>
          <a:p>
            <a:r>
              <a:rPr lang="nl-NL" sz="2000" dirty="0" smtClean="0"/>
              <a:t>Hoeveel lading is er aanwezig ten opzichte van de bron? IS</a:t>
            </a:r>
            <a:r>
              <a:rPr lang="nl-NL" sz="2000" dirty="0"/>
              <a:t>: </a:t>
            </a:r>
            <a:r>
              <a:rPr lang="nl-NL" sz="2000" dirty="0" err="1" smtClean="0"/>
              <a:t>isomer</a:t>
            </a:r>
            <a:r>
              <a:rPr lang="nl-NL" sz="2000" dirty="0" smtClean="0"/>
              <a:t> </a:t>
            </a:r>
            <a:r>
              <a:rPr lang="nl-NL" sz="2000" dirty="0"/>
              <a:t>shift, </a:t>
            </a:r>
            <a:r>
              <a:rPr lang="nl-NL" sz="2000" dirty="0" err="1"/>
              <a:t>isomere</a:t>
            </a:r>
            <a:r>
              <a:rPr lang="nl-NL" sz="2000" dirty="0"/>
              <a:t> verschuiving</a:t>
            </a:r>
          </a:p>
          <a:p>
            <a:r>
              <a:rPr lang="nl-NL" sz="2000" dirty="0" smtClean="0"/>
              <a:t>Ruimtelijke ladingsverdeling ten opzichte van de bron QS</a:t>
            </a:r>
            <a:r>
              <a:rPr lang="nl-NL" sz="2000" dirty="0"/>
              <a:t>: </a:t>
            </a:r>
            <a:r>
              <a:rPr lang="nl-NL" sz="2000" dirty="0" smtClean="0"/>
              <a:t>quadrupoolsplitsing, opsplitsing van niveaus</a:t>
            </a:r>
            <a:endParaRPr lang="nl-NL" sz="2000" dirty="0"/>
          </a:p>
          <a:p>
            <a:r>
              <a:rPr lang="nl-NL" sz="2000" dirty="0"/>
              <a:t>Magnetische </a:t>
            </a:r>
            <a:r>
              <a:rPr lang="nl-NL" sz="2000" dirty="0" smtClean="0"/>
              <a:t>wisselwerking zorgt voor opsplitsing</a:t>
            </a:r>
            <a:endParaRPr lang="nl-NL" sz="2000" dirty="0"/>
          </a:p>
          <a:p>
            <a:r>
              <a:rPr lang="nl-NL" sz="2000" dirty="0"/>
              <a:t>Wat kun je ermee? Toepassingen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32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4570670" cy="924475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Isomere</a:t>
            </a:r>
            <a:r>
              <a:rPr lang="nl-NL" dirty="0" smtClean="0"/>
              <a:t> verschuiving (IS)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4354645" cy="4573967"/>
              </a:xfrm>
            </p:spPr>
            <p:txBody>
              <a:bodyPr anchor="t">
                <a:normAutofit fontScale="92500" lnSpcReduction="10000"/>
              </a:bodyPr>
              <a:lstStyle/>
              <a:p>
                <a:r>
                  <a:rPr lang="nl-NL" sz="2000" dirty="0" smtClean="0"/>
                  <a:t>Verschuiving van zwaartepunt van spectrum</a:t>
                </a:r>
              </a:p>
              <a:p>
                <a:r>
                  <a:rPr lang="nl-NL" sz="2000" dirty="0" smtClean="0"/>
                  <a:t>Maat voor ladingsdichtheid van </a:t>
                </a:r>
                <a:r>
                  <a:rPr lang="nl-NL" sz="2000" dirty="0"/>
                  <a:t>elektronen </a:t>
                </a: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000" dirty="0" smtClean="0"/>
                  <a:t>bij kern,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nl-NL" sz="2000" dirty="0" smtClean="0"/>
                  <a:t> in absorber,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l-NL" sz="2000" dirty="0" smtClean="0"/>
                  <a:t> in bron</a:t>
                </a:r>
              </a:p>
              <a:p>
                <a:r>
                  <a:rPr lang="nl-NL" sz="2000" dirty="0" smtClean="0"/>
                  <a:t>Grootte mm/s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/>
                      </a:rPr>
                      <m:t>1 </m:t>
                    </m:r>
                    <m:f>
                      <m:fPr>
                        <m:type m:val="skw"/>
                        <m:ctrlPr>
                          <a:rPr lang="nl-NL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/>
                          </a:rPr>
                          <m:t>𝑚𝑚</m:t>
                        </m:r>
                      </m:num>
                      <m:den>
                        <m:r>
                          <a:rPr lang="nl-NL" sz="2000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nl-NL" sz="2000" b="0" i="1" smtClean="0">
                        <a:latin typeface="Cambria Math"/>
                      </a:rPr>
                      <m:t>=4,80.</m:t>
                    </m:r>
                    <m:sSup>
                      <m:sSup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sz="2000" b="0" i="1" smtClean="0"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nl-NL" sz="2000" dirty="0" smtClean="0"/>
                  <a:t> eV</a:t>
                </a:r>
              </a:p>
              <a:p>
                <a:pPr lvl="1"/>
                <a:endParaRPr lang="nl-NL" sz="2000" dirty="0"/>
              </a:p>
              <a:p>
                <a:pPr lvl="1"/>
                <a:endParaRPr lang="nl-NL" sz="2000" dirty="0" smtClean="0"/>
              </a:p>
              <a:p>
                <a:pPr lvl="1"/>
                <a:endParaRPr lang="nl-NL" sz="2000" dirty="0"/>
              </a:p>
              <a:p>
                <a:pPr lvl="1"/>
                <a:endParaRPr lang="nl-NL" sz="2000" dirty="0" smtClean="0"/>
              </a:p>
              <a:p>
                <a:r>
                  <a:rPr lang="nl-NL" sz="2000" dirty="0" smtClean="0"/>
                  <a:t>NB: Fe-57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</a:rPr>
                      <m:t>&lt; </m:t>
                    </m:r>
                    <m:sSub>
                      <m:sSub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nl-NL" sz="2000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4354645" cy="4573967"/>
              </a:xfrm>
              <a:blipFill rotWithShape="0">
                <a:blip r:embed="rId3"/>
                <a:stretch>
                  <a:fillRect l="-980" t="-1332" r="-19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www.jku.at/itp/content/e61014/e61248/e61253/e147405/e147406/form1_e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00" y="4592672"/>
            <a:ext cx="3901731" cy="9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4766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364884" y="6130330"/>
            <a:ext cx="608287" cy="439664"/>
          </a:xfrm>
        </p:spPr>
        <p:txBody>
          <a:bodyPr/>
          <a:lstStyle/>
          <a:p>
            <a:fld id="{FEB9B7DF-D841-4885-98DE-884515B2590B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53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Isomere verschuiving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821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39552" y="6366917"/>
            <a:ext cx="608287" cy="365125"/>
          </a:xfrm>
        </p:spPr>
        <p:txBody>
          <a:bodyPr/>
          <a:lstStyle/>
          <a:p>
            <a:fld id="{FEB9B7DF-D841-4885-98DE-884515B2590B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993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Quadrupoolsplitsing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7"/>
                <a:ext cx="4680519" cy="4446022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nl-NL" sz="2000" dirty="0" smtClean="0"/>
                  <a:t>Quadrupoolwisselwerking voor kernen die niet perfect rond zijn (kerntoestand I&gt; ½) </a:t>
                </a:r>
              </a:p>
              <a:p>
                <a:pPr lvl="1"/>
                <a:r>
                  <a:rPr lang="nl-NL" sz="2000" dirty="0" smtClean="0"/>
                  <a:t>Quadrupoolmoment Q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/>
                              </a:rPr>
                              <m:t>𝐹𝑒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/>
                              </a:rPr>
                              <m:t>57</m:t>
                            </m:r>
                            <m:r>
                              <a:rPr lang="nl-NL" sz="2000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nl-NL" sz="2000" b="0" i="1" smtClean="0">
                        <a:latin typeface="Cambria Math"/>
                      </a:rPr>
                      <m:t>= +0,173</m:t>
                    </m:r>
                  </m:oMath>
                </a14:m>
                <a:r>
                  <a:rPr lang="nl-NL" sz="2000" dirty="0" smtClean="0"/>
                  <a:t> 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sz="2000" b="0" i="1" dirty="0" smtClean="0">
                            <a:latin typeface="Cambria Math"/>
                          </a:rPr>
                          <m:t>−28</m:t>
                        </m:r>
                      </m:sup>
                    </m:sSup>
                  </m:oMath>
                </a14:m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nl-NL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 smtClean="0"/>
                  <a:t> </a:t>
                </a:r>
                <a:endParaRPr lang="nl-NL" sz="2000" dirty="0"/>
              </a:p>
              <a:p>
                <a:r>
                  <a:rPr lang="nl-NL" sz="2000" dirty="0" smtClean="0"/>
                  <a:t>Wisselwerking met inhomogeen elektrisch veld (dus geen bolvormige of kubische ladingsverdeling) uitgedrukt als elektrische veldgradiënt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𝑧𝑧</m:t>
                        </m:r>
                      </m:sub>
                    </m:sSub>
                  </m:oMath>
                </a14:m>
                <a:endParaRPr lang="nl-NL" sz="2000" dirty="0" smtClean="0"/>
              </a:p>
              <a:p>
                <a:endParaRPr lang="nl-NL" dirty="0"/>
              </a:p>
              <a:p>
                <a:pPr marL="0" indent="0">
                  <a:buNone/>
                </a:pPr>
                <a:r>
                  <a:rPr lang="nl-NL" dirty="0" smtClean="0"/>
                  <a:t>NB: kern is positief, dus geen dipool wisselwerking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7"/>
                <a:ext cx="4680519" cy="4446022"/>
              </a:xfrm>
              <a:blipFill rotWithShape="0">
                <a:blip r:embed="rId3"/>
                <a:stretch>
                  <a:fillRect l="-1173" t="-1509" r="-22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2394198" cy="188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ETERQTEhEUFRUWFBAVFhYSFRUXFxQXFBcXFxcSFRcYHCggGBolGxUWIjEhJSkrLy4vGiA1ODMsNyg5LisBCgoKDQwOGg8PFCwcHCQ4Lyw0LCwsKywsLDQ3LDIsLSw3LCssKyssLDcvMDgsNzcrLCwsLCwrNywsLCwsNCwtLP/AABEIANkA6AMBIgACEQEDEQH/xAAbAAEBAQEBAQEBAAAAAAAAAAAABAMCAQYFB//EAEEQAAIBAgQDBAcFBgQHAQAAAAECAAMRBBIhMUFRYSIycYEGExRScpGhBUJigrEjM6KzwdFTc5LCQ2OTstLw8RX/xAAUAQEAAAAAAAAAAAAAAAAAAAAA/8QAFBEBAAAAAAAAAAAAAAAAAAAAAP/aAAwDAQACEQMRAD8A/uMREBERAREQEREBE5qVAouxAA3JNgPOYeudu4uUe9UBHyTc+eXzgUzGpiqamxcX92928lGpnHsgPfZn6E2XwyrYEeN5vTpqosoAHIAAfSBh7XfupUb8pX+Zlnorv/hMPEp/RjKIgT+tqf4f8Y/tBrv/AILnwNP+rCURAm9rA7yVF/IW+qXE7p4pGNg6k8r9oeI3E2nFWkrCzKGHJgCPrA7iTeyW7jMvS+ZfDK2w+G0evdf3i3HvJcjxK7r5X6mBTE5RwQCCCDsQbg+BnUBERAREQEREBERAROajgAkmwAJJPADcyZaJqdqoNDtTOwH4x95umw8rkOzjaW2dSRvY3t422ndHEI18rq1t7EG3jymgFtBM61BX7wvbY7EdVI1B6iBrEmpOytkc3vfIx3Nt0bhmtr1F+UpgJjiK+WwAux7qjj16AcT/APJpUcKCSbAAknkBuZjhKZ1dh2mtp7q8E8uPW8BSw+uZzmbh7qfCP676nhoKIiAiIgIiIH4/2b9gCjWar7Vi6mbP+zrVi9MZiD2Utpa1hyE/YiICIiAiIgTVMOQS1M5W3IPdf4hwP4hrte9rTTD1wwOhBBsyndTyP9+M1k2LW37Rd1HaA+8m5XqRqR104mBTE8U31E9gJnWrKurMq/EQL9NZnXqEnIhsxFy2+Rdr24k2IHDQnW1j1RwyrqBqd2OrHxJ18oHPt1LjUUeJt+soBiSvhsvapWB4psjeX3T+Ied4FUTijVDKGHHnuCNCDyIOlp5Ayxuvq14NUAP5Qz/qgHnKZPjVOUMBcowYAak20YAcSVLAdTNkcEAg3BAII2IOxED5v0u9LFwZpqEqMzVsKrWw+IqJ6urUCPlemuX1lr2W9ybaG8/fwOLWrTWoocKwuBUR6bb21RwGXbiJzjsDTqhRUXMFqU6q6kWekwdG0PBgDaUwJvtD92W9yz/6O1bzAI85TJsYb5aY3Y6/ApBe/Qjs/mEpgTY7VQOb0x5ZgSD4gETTFYhKaNUqMFRFZ2ZjYKqi7MTwAAJnGP7l/dKP5KwLW65QZQDA+Y9H/TjBYqvVoU69EutUpSC1AxrqKKVWqKOQLOvHuGfTyTA/Z6UnrOua9eqKr3NxmFOnS7PIZaS/WVwEREBERAREQEREBOK1UKpZtlBJ0J0AudBqZ3ED5f7D9NcPiMTWoKT2XRaR9XWGcGktRi2ZAEsSw1tsOc+okuGwFOnUq1FBzVmRnuSblEWmLDh2VG0pZgASTYAEkngBxgT/AGf3LcFaog8EdlA+QEpk+BUhBcWJzOQeGclrHwvaUQJ8GO+3Fnf+A5B9F+pneJrhEZ2DEKrMQis7WUXOVVBLHoASZnhzldkPEl16hu95hib/ABLKYHy3o16YJia9ejkqjJXKUicLiUGQUKVQ+td0yo+Zn0OU2y6agn6mTYTA06bVWRbGrU9bUNycz5Ep5tTp2aaCw00lMCegLPUXnlfwzAgj5oT5xPMGc2Z+DHs/CosD4E3YdGEQKZMaLISadiCSShNhc7lDwvy2J5a3piBP7WPvJUU8shb6pcfWeGu57lM/E/ZHy71+lh4iUxAxoUMtyTmZrZm522AHBRc2HU7kknaIgJJhzkIpnb/hnmN/V+IG3MDjYyucVaYYEMLg/wBNQQeBB1vwgdxJRUZO/dl98C7D41G/iPMC15QjggEEEHYg3B8DA6iIgIiIGS4hCcodSddARfTfSaz8zC+j2Dp1jXp4WilZi5aqtNA5L6sSwFze+s/TgIiICInNSoFF2IAG5JsIHUkqn1jZB3Qe2ef/AC/79NOOnpZ6m10TixFnbooPdHU672GxlFOmFACiwHCB1ERAyxFAMNyCDdWG6nmP7bHjMxWqLo6ZvxU9vNSbjwGaUxAn9rHBahPLIw+rAD6zk02qd8ZU9wG5bo5GgHNRe/O1waogIiICIiAiIgIiICIiAk74RbllJRjuU0v1YHRj1IvKIgTZqq7qrjmnZbwysbeeYeEe2oO9dPjUgD83d+spiBxSrK2qsG+Eg/pO5lVw1Nu8it8Sg/rOPYqfBbfCSv6GBREm9iT8f/Uqf+U99ip8Vv8AES36wNKtZV7zKvxED9Zl7Yp7oZ+WRSQfB+79ZpRwyL3UVfhUD9JrAmzVW2CoPxdpvCw0B63M6p4VQcxuzDZn1I+EbL5ATeICIiAiIgIiICIiAiIgIiICIiAiIgIiICIiAiIgImNfEWOVRmc7LtYe8x+6vX5A7TgYZm1dyeiEoo+RzHzNuggUxJ/YqfugHmLg/Mazw0XXuNce7UJPyfvA+N/KBTEyoVw3MEaFTup5H++x4TWAiIgIiICIiAiIgIiICIiAiIgIiICIiAiIgIiICY4mtlAsLsxso5nryAAJPhNpNhu0xqcNVT4QdW/MRfqAsDTD0Ao3uTqzHdjz/sOE1iIHyp9PcD7Z7N7TR7ne9YL+t9Z6v1GX3vOfVST/APPT2j2jXP6r1W/Zy5s+3O8rgT4iiSc6WDja+zD3G6deB16HShVDKGHG+h3BGhB6ggiaSU9ipf7tTQ9HA0Pmot+Uc4FUREBERAREQEREBERAREQEREBERAREQEREBERAwxrHLYGzMQoI3Gbdh4C58pqiAAACwAAAHADYTB9aqj3FLHoW7Kn5CpKYCIiAiIgJliqWZCBodweTDVW8iAZrEDPD1cyq1rXANuXQ9RNJNhNC68mLDwftX/1Z/lKYCIiAiIgIiICIiAiIgInjMACSbAaknh1kqUzU7T3ynuodLjm44k+6dBxF4GhxlO5GdSRuAbkeNtp1SxKMbK6kjcAi48RwmigAWAsOk4rUVYWYA8uYPMHcHqIGkSamxRgjG4N8jHe41yNzNrkHjY31F2pgIiICIiBPh9XqHkyqPAKG/V2lEnwPdP8AmVvpUYf0lEBERAREQERECY6Vvipny9Wwt/MPylMnxGj0zzZl+alv9glEBERAREQEzrV0XvMq32zEC/QXmeIqMTkQ2Nrs2+Rb2vbixsQOGhOtrHujh1XUDU7sdWPiTrA4ONpDd1HxGw+ZlAMSV8Nl7VKyncrsj89Pun8Q877QKonFGqGUMOPPcEaEHkQbieQMsdqoX3nQHwvdgehAI85TMMahKaC5BVgOeUhso5XtbzmtKoGAYG4IBB8YHznpl6VrglUBKjOXwo0oV6iZKldab9umuUPlLELe5OXQ3AP7n2djkrUxUQOFa9vWU6lJtCQbpUUMNRxEfaGBp1kyVVzKHpPa5HapOtRDcHgyKfKUwJvtH9054qC48U7Q+oEpk2ON19Xxfs/l++3Sw48yOcpgIiICIiBPge7+er9Xafn1/SXDpiRhj671hZF0w9c07uAR+1CZLai5vpxn6GBPZPx1vpUaUQEREBERAwxuKWlTeo+bKiljlVmaw5KoJY9AJL9i/bVHFKz0vWWVsp9bSq0jewOgqKpI13E/RiBNi+/R/wAw/wAqpKZNiu/R/wAw/wAqpKYCIiAiIgT4Md9uLO/8ByD6L9TO8VXFNGds1lVmOVWZrKLnKqglj0AJMzw5yuyHiS69Qe95hif9SymB8t6NemKYqvXo5Koy1ylInDYlBkFClUJqs6ZUfMz6HKbZdNQT9TJsJgadNqrItjVqetqG5OZ8iU82p07NNBYaaSmBPQFnqLzyP4ZgQR80J84nmDObM/Bj2fhAsD4E3YdGEQKZM1FlJNO2puUbQEndlI7p4nQg9CSZTECf2v3kqL+Ut9UvPDiGPcpnxfsj5d76ecpiBjQoWuxOZjudvyqOC9P1m0RAREQERECbBaZ192o/8Xb/AEcSmTUtKrjmEfxOqn5BV+cpgIiICIiAiIgT1datMdKjfLKv++USdNarHgqoo6Eksw+WSUQEREBERAyr0Aw1uCDcMN1PMf8AtjsZmKtRdGTN+Kn+pUm48BmlMQJ/axwSoTyyMPq1h9Zy1JqnfGVPcBuW6Odrc1F78yNJVEBERAREQEREBERAREQERECbE6PTfqUPQPa38SoPOUzPEUsylb2uN+IPBh1B1nmFq5lBIsdQw5MDZh8wYGsREBERAREmxxuoQbucvgPvHp2b2PO0BgNVz++S/kdE/gCymeAT2AiIgIiICIiAiIgIiICIiAiIgIiICIiAiIgJK/YfN91yAej7K3gRZfELzMqnLoCCCLgggg7EHhA6iSU6hQhXOmgVzxvsrng3C/HxlcD5XC+nuBfGHDLiKJHq6BRxUH7SrVqVENEC24yId/vifVSNPs5BiHxAvnelSonXs5aTVHWw53qt9JWTAEybC9omoeIsnRN83ixsfALxnJ/a/wCV/N6D8H/d4b2QEREBERAREQEREBERAREQEREBERAREQEREBERAREQPGUEEEXB0IOxHIycYZl/dvYe6wzKPDUEeF7DlKYgT2q808bMfpf+s89lv+8bP+G1k/08fzEymICIiAiIgIiICIiAi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6" descr="data:image/jpeg;base64,/9j/4AAQSkZJRgABAQAAAQABAAD/2wCEAAkGBxETERQTEhEUFRUWFBAVFhYSFRUXFxQXFBcXFxcSFRcYHCggGBolGxUWIjEhJSkrLy4vGiA1ODMsNyg5LisBCgoKDQwOGg8PFCwcHCQ4Lyw0LCwsKywsLDQ3LDIsLSw3LCssKyssLDcvMDgsNzcrLCwsLCwrNywsLCwsNCwtLP/AABEIANkA6AMBIgACEQEDEQH/xAAbAAEBAQEBAQEBAAAAAAAAAAAABAMCAQYFB//EAEEQAAIBAgQDBAcFBgQHAQAAAAECAAMRBBIhMUFRYSIycYEGExRScpGhBUJigrEjM6KzwdFTc5LCQ2OTstLw8RX/xAAUAQEAAAAAAAAAAAAAAAAAAAAA/8QAFBEBAAAAAAAAAAAAAAAAAAAAAP/aAAwDAQACEQMRAD8A/uMREBERAREQEREBE5qVAouxAA3JNgPOYeudu4uUe9UBHyTc+eXzgUzGpiqamxcX92928lGpnHsgPfZn6E2XwyrYEeN5vTpqosoAHIAAfSBh7XfupUb8pX+Zlnorv/hMPEp/RjKIgT+tqf4f8Y/tBrv/AILnwNP+rCURAm9rA7yVF/IW+qXE7p4pGNg6k8r9oeI3E2nFWkrCzKGHJgCPrA7iTeyW7jMvS+ZfDK2w+G0evdf3i3HvJcjxK7r5X6mBTE5RwQCCCDsQbg+BnUBERAREQEREBERAROajgAkmwAJJPADcyZaJqdqoNDtTOwH4x95umw8rkOzjaW2dSRvY3t422ndHEI18rq1t7EG3jymgFtBM61BX7wvbY7EdVI1B6iBrEmpOytkc3vfIx3Nt0bhmtr1F+UpgJjiK+WwAux7qjj16AcT/APJpUcKCSbAAknkBuZjhKZ1dh2mtp7q8E8uPW8BSw+uZzmbh7qfCP676nhoKIiAiIgIiIH4/2b9gCjWar7Vi6mbP+zrVi9MZiD2Utpa1hyE/YiICIiAiIgTVMOQS1M5W3IPdf4hwP4hrte9rTTD1wwOhBBsyndTyP9+M1k2LW37Rd1HaA+8m5XqRqR104mBTE8U31E9gJnWrKurMq/EQL9NZnXqEnIhsxFy2+Rdr24k2IHDQnW1j1RwyrqBqd2OrHxJ18oHPt1LjUUeJt+soBiSvhsvapWB4psjeX3T+Ied4FUTijVDKGHHnuCNCDyIOlp5Ayxuvq14NUAP5Qz/qgHnKZPjVOUMBcowYAak20YAcSVLAdTNkcEAg3BAII2IOxED5v0u9LFwZpqEqMzVsKrWw+IqJ6urUCPlemuX1lr2W9ybaG8/fwOLWrTWoocKwuBUR6bb21RwGXbiJzjsDTqhRUXMFqU6q6kWekwdG0PBgDaUwJvtD92W9yz/6O1bzAI85TJsYb5aY3Y6/ApBe/Qjs/mEpgTY7VQOb0x5ZgSD4gETTFYhKaNUqMFRFZ2ZjYKqi7MTwAAJnGP7l/dKP5KwLW65QZQDA+Y9H/TjBYqvVoU69EutUpSC1AxrqKKVWqKOQLOvHuGfTyTA/Z6UnrOua9eqKr3NxmFOnS7PIZaS/WVwEREBERAREQEREBOK1UKpZtlBJ0J0AudBqZ3ED5f7D9NcPiMTWoKT2XRaR9XWGcGktRi2ZAEsSw1tsOc+okuGwFOnUq1FBzVmRnuSblEWmLDh2VG0pZgASTYAEkngBxgT/AGf3LcFaog8EdlA+QEpk+BUhBcWJzOQeGclrHwvaUQJ8GO+3Fnf+A5B9F+pneJrhEZ2DEKrMQis7WUXOVVBLHoASZnhzldkPEl16hu95hib/ABLKYHy3o16YJia9ejkqjJXKUicLiUGQUKVQ+td0yo+Zn0OU2y6agn6mTYTA06bVWRbGrU9bUNycz5Ep5tTp2aaCw00lMCegLPUXnlfwzAgj5oT5xPMGc2Z+DHs/CosD4E3YdGEQKZMaLISadiCSShNhc7lDwvy2J5a3piBP7WPvJUU8shb6pcfWeGu57lM/E/ZHy71+lh4iUxAxoUMtyTmZrZm522AHBRc2HU7kknaIgJJhzkIpnb/hnmN/V+IG3MDjYyucVaYYEMLg/wBNQQeBB1vwgdxJRUZO/dl98C7D41G/iPMC15QjggEEEHYg3B8DA6iIgIiIGS4hCcodSddARfTfSaz8zC+j2Dp1jXp4WilZi5aqtNA5L6sSwFze+s/TgIiICInNSoFF2IAG5JsIHUkqn1jZB3Qe2ef/AC/79NOOnpZ6m10TixFnbooPdHU672GxlFOmFACiwHCB1ERAyxFAMNyCDdWG6nmP7bHjMxWqLo6ZvxU9vNSbjwGaUxAn9rHBahPLIw+rAD6zk02qd8ZU9wG5bo5GgHNRe/O1waogIiICIiAiIgIiICIiAk74RbllJRjuU0v1YHRj1IvKIgTZqq7qrjmnZbwysbeeYeEe2oO9dPjUgD83d+spiBxSrK2qsG+Eg/pO5lVw1Nu8it8Sg/rOPYqfBbfCSv6GBREm9iT8f/Uqf+U99ip8Vv8AES36wNKtZV7zKvxED9Zl7Yp7oZ+WRSQfB+79ZpRwyL3UVfhUD9JrAmzVW2CoPxdpvCw0B63M6p4VQcxuzDZn1I+EbL5ATeICIiAiIgIiICIiAiIgIiICIiAiIgIiICIiAiIgImNfEWOVRmc7LtYe8x+6vX5A7TgYZm1dyeiEoo+RzHzNuggUxJ/YqfugHmLg/Mazw0XXuNce7UJPyfvA+N/KBTEyoVw3MEaFTup5H++x4TWAiIgIiICIiAiIgIiICIiAiIgIiICIiAiIgIiICY4mtlAsLsxso5nryAAJPhNpNhu0xqcNVT4QdW/MRfqAsDTD0Ao3uTqzHdjz/sOE1iIHyp9PcD7Z7N7TR7ne9YL+t9Z6v1GX3vOfVST/APPT2j2jXP6r1W/Zy5s+3O8rgT4iiSc6WDja+zD3G6deB16HShVDKGHG+h3BGhB6ggiaSU9ipf7tTQ9HA0Pmot+Uc4FUREBERAREQEREBERAREQEREBERAREQEREBERAwxrHLYGzMQoI3Gbdh4C58pqiAAACwAAAHADYTB9aqj3FLHoW7Kn5CpKYCIiAiIgJliqWZCBodweTDVW8iAZrEDPD1cyq1rXANuXQ9RNJNhNC68mLDwftX/1Z/lKYCIiAiIgIiICIiAiIgInjMACSbAaknh1kqUzU7T3ynuodLjm44k+6dBxF4GhxlO5GdSRuAbkeNtp1SxKMbK6kjcAi48RwmigAWAsOk4rUVYWYA8uYPMHcHqIGkSamxRgjG4N8jHe41yNzNrkHjY31F2pgIiICIiBPh9XqHkyqPAKG/V2lEnwPdP8AmVvpUYf0lEBERAREQERECY6Vvipny9Wwt/MPylMnxGj0zzZl+alv9glEBERAREQEzrV0XvMq32zEC/QXmeIqMTkQ2Nrs2+Rb2vbixsQOGhOtrHujh1XUDU7sdWPiTrA4ONpDd1HxGw+ZlAMSV8Nl7VKyncrsj89Pun8Q877QKonFGqGUMOPPcEaEHkQbieQMsdqoX3nQHwvdgehAI85TMMahKaC5BVgOeUhso5XtbzmtKoGAYG4IBB8YHznpl6VrglUBKjOXwo0oV6iZKldab9umuUPlLELe5OXQ3AP7n2djkrUxUQOFa9vWU6lJtCQbpUUMNRxEfaGBp1kyVVzKHpPa5HapOtRDcHgyKfKUwJvtH9054qC48U7Q+oEpk2ON19Xxfs/l++3Sw48yOcpgIiICIiBPge7+er9Xafn1/SXDpiRhj671hZF0w9c07uAR+1CZLai5vpxn6GBPZPx1vpUaUQEREBERAwxuKWlTeo+bKiljlVmaw5KoJY9AJL9i/bVHFKz0vWWVsp9bSq0jewOgqKpI13E/RiBNi+/R/wAw/wAqpKZNiu/R/wAw/wAqpKYCIiAiIgT4Md9uLO/8ByD6L9TO8VXFNGds1lVmOVWZrKLnKqglj0AJMzw5yuyHiS69Qe95hif9SymB8t6NemKYqvXo5Koy1ylInDYlBkFClUJqs6ZUfMz6HKbZdNQT9TJsJgadNqrItjVqetqG5OZ8iU82p07NNBYaaSmBPQFnqLzyP4ZgQR80J84nmDObM/Bj2fhAsD4E3YdGEQKZM1FlJNO2puUbQEndlI7p4nQg9CSZTECf2v3kqL+Ut9UvPDiGPcpnxfsj5d76ecpiBjQoWuxOZjudvyqOC9P1m0RAREQERECbBaZ192o/8Xb/AEcSmTUtKrjmEfxOqn5BV+cpgIiICIiAiIgT1datMdKjfLKv++USdNarHgqoo6Eksw+WSUQEREBERAyr0Aw1uCDcMN1PMf8AtjsZmKtRdGTN+Kn+pUm48BmlMQJ/axwSoTyyMPq1h9Zy1JqnfGVPcBuW6Odrc1F78yNJVEBERAREQEREBERAREQERECbE6PTfqUPQPa38SoPOUzPEUsylb2uN+IPBh1B1nmFq5lBIsdQw5MDZh8wYGsREBERAREmxxuoQbucvgPvHp2b2PO0BgNVz++S/kdE/gCymeAT2AiIgIiICIiAiIgIiICIiAiIgIiICIiAiIgJK/YfN91yAej7K3gRZfELzMqnLoCCCLgggg7EHhA6iSU6hQhXOmgVzxvsrng3C/HxlcD5XC+nuBfGHDLiKJHq6BRxUH7SrVqVENEC24yId/vifVSNPs5BiHxAvnelSonXs5aTVHWw53qt9JWTAEybC9omoeIsnRN83ixsfALxnJ/a/wCV/N6D8H/d4b2QEREBERAREQEREBERAREQEREBERAREQEREBERAREQPGUEEEXB0IOxHIycYZl/dvYe6wzKPDUEeF7DlKYgT2q808bMfpf+s89lv+8bP+G1k/08fzEymICIiAiIgIiICIiAiIgIiICIi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4104" name="Picture 8" descr="http://www.maths.lth.se/matstat/staff/aj/images/Orientatio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02" y="3284984"/>
            <a:ext cx="3434897" cy="322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502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4127930" cy="92447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Quadrupoolsplitsing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9157" y="2348544"/>
            <a:ext cx="3850589" cy="4051437"/>
          </a:xfrm>
        </p:spPr>
        <p:txBody>
          <a:bodyPr anchor="t"/>
          <a:lstStyle/>
          <a:p>
            <a:r>
              <a:rPr lang="nl-NL" dirty="0" smtClean="0"/>
              <a:t>Bijdrage van valentie- elektronen is groot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73" y="590550"/>
            <a:ext cx="16668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0550"/>
            <a:ext cx="16573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ttp://pecbip2.univ-lemans.fr/webibame/Photos/Quadrupole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19475"/>
            <a:ext cx="3276912" cy="29639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292702" y="6242287"/>
            <a:ext cx="608287" cy="365125"/>
          </a:xfrm>
        </p:spPr>
        <p:txBody>
          <a:bodyPr/>
          <a:lstStyle/>
          <a:p>
            <a:fld id="{FEB9B7DF-D841-4885-98DE-884515B2590B}" type="slidenum">
              <a:rPr lang="nl-NL" smtClean="0"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225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4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188640"/>
            <a:ext cx="9073008" cy="208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0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4127930" cy="92447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Magnetische splitsing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9443" y="1807361"/>
            <a:ext cx="4390091" cy="2413727"/>
          </a:xfrm>
        </p:spPr>
        <p:txBody>
          <a:bodyPr anchor="t">
            <a:normAutofit/>
          </a:bodyPr>
          <a:lstStyle/>
          <a:p>
            <a:r>
              <a:rPr lang="nl-NL" dirty="0" smtClean="0"/>
              <a:t>Door Zeemaneffect opsplitsing van toestanden</a:t>
            </a:r>
          </a:p>
          <a:p>
            <a:r>
              <a:rPr lang="nl-NL" dirty="0" smtClean="0"/>
              <a:t>Relatie tussen levensduur van niveau en grootte magnetisch veld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72" y="836712"/>
            <a:ext cx="16668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17335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22328"/>
            <a:ext cx="19431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250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Mössbauer spectroscopie (MES) meetopstelling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2" descr="http://web.ist.utl.pt/mircea.rogalski/MB500-System-gesa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1217"/>
            <a:ext cx="3333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3" y="1774178"/>
            <a:ext cx="596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/>
          <p:nvPr/>
        </p:nvPicPr>
        <p:blipFill>
          <a:blip r:embed="rId5"/>
          <a:stretch>
            <a:fillRect/>
          </a:stretch>
        </p:blipFill>
        <p:spPr>
          <a:xfrm>
            <a:off x="5114977" y="4031689"/>
            <a:ext cx="3600440" cy="2349806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331821" y="6301967"/>
            <a:ext cx="608287" cy="365125"/>
          </a:xfrm>
        </p:spPr>
        <p:txBody>
          <a:bodyPr/>
          <a:lstStyle/>
          <a:p>
            <a:fld id="{FEB9B7DF-D841-4885-98DE-884515B2590B}" type="slidenum">
              <a:rPr lang="nl-NL" smtClean="0"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64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8820472" cy="924475"/>
          </a:xfrm>
        </p:spPr>
        <p:txBody>
          <a:bodyPr/>
          <a:lstStyle/>
          <a:p>
            <a:r>
              <a:rPr lang="nl-NL" dirty="0" smtClean="0"/>
              <a:t>Meetopstelling MES - transmissie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37185" y="980728"/>
            <a:ext cx="2770469" cy="3853887"/>
          </a:xfrm>
        </p:spPr>
        <p:txBody>
          <a:bodyPr anchor="t"/>
          <a:lstStyle/>
          <a:p>
            <a:r>
              <a:rPr lang="nl-NL" dirty="0" smtClean="0"/>
              <a:t>MCA gekoppeld aan beweging bron</a:t>
            </a:r>
          </a:p>
          <a:p>
            <a:r>
              <a:rPr lang="nl-NL" dirty="0" smtClean="0"/>
              <a:t>Schema zonder:</a:t>
            </a:r>
          </a:p>
          <a:p>
            <a:pPr lvl="1"/>
            <a:r>
              <a:rPr lang="nl-NL" dirty="0" smtClean="0"/>
              <a:t>Temperatuur</a:t>
            </a:r>
          </a:p>
          <a:p>
            <a:pPr lvl="1"/>
            <a:r>
              <a:rPr lang="nl-NL" dirty="0" smtClean="0"/>
              <a:t>Magneetveld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252925" cy="535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eb.ist.utl.pt/mircea.rogalski/MB500-System-gesam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8137"/>
            <a:ext cx="3333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4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Spectrum voor Fe-57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9443" y="1807361"/>
            <a:ext cx="3418541" cy="4051437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NB Bron materiaal zo gekozen dat er geen  wisselwerkingen zijn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43</a:t>
            </a:fld>
            <a:endParaRPr lang="nl-NL" dirty="0"/>
          </a:p>
        </p:txBody>
      </p:sp>
      <p:pic>
        <p:nvPicPr>
          <p:cNvPr id="7170" name="Picture 2" descr="Afbeeldingsresultaat voor gamma spectrum 57 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1242"/>
            <a:ext cx="53054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Afbeeldingsresultaat voor gamma spectrum 57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7174" name="Picture 6" descr="Afbeeldingsresultaat voor gamma spectrum 57 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50" y="2977628"/>
            <a:ext cx="4844950" cy="31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Multi-</a:t>
            </a:r>
            <a:r>
              <a:rPr lang="nl-NL" dirty="0" err="1" smtClean="0"/>
              <a:t>channel</a:t>
            </a:r>
            <a:r>
              <a:rPr lang="nl-NL" dirty="0"/>
              <a:t>-</a:t>
            </a:r>
            <a:r>
              <a:rPr lang="nl-NL" dirty="0" smtClean="0"/>
              <a:t>analyzer (MCA) - principe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>
          <a:xfrm>
            <a:off x="460375" y="1895851"/>
            <a:ext cx="3274526" cy="4051301"/>
          </a:xfrm>
        </p:spPr>
        <p:txBody>
          <a:bodyPr anchor="t" anchorCtr="0"/>
          <a:lstStyle/>
          <a:p>
            <a:r>
              <a:rPr lang="nl-NL" dirty="0" smtClean="0"/>
              <a:t>MCA?</a:t>
            </a:r>
          </a:p>
          <a:p>
            <a:r>
              <a:rPr lang="nl-NL" dirty="0" smtClean="0"/>
              <a:t>Denk aan Coach of </a:t>
            </a:r>
            <a:r>
              <a:rPr lang="nl-NL" dirty="0" err="1" smtClean="0"/>
              <a:t>Vernier</a:t>
            </a:r>
            <a:r>
              <a:rPr lang="nl-NL" dirty="0" smtClean="0"/>
              <a:t>. Dat zijn ook vele </a:t>
            </a:r>
            <a:r>
              <a:rPr lang="nl-NL" dirty="0" err="1" smtClean="0"/>
              <a:t>MCA’s</a:t>
            </a:r>
            <a:endParaRPr lang="nl-NL" dirty="0" smtClean="0"/>
          </a:p>
          <a:p>
            <a:r>
              <a:rPr lang="nl-NL" dirty="0" smtClean="0"/>
              <a:t>Mössbauer: MCA koppelen aan snelheid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44</a:t>
            </a:fld>
            <a:endParaRPr lang="nl-NL" dirty="0"/>
          </a:p>
        </p:txBody>
      </p:sp>
      <p:sp>
        <p:nvSpPr>
          <p:cNvPr id="5" name="AutoShape 2" descr="Afbeeldingsresultaat voor multi channel analyser explan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AutoShape 4" descr="Afbeeldingsresultaat voor multi channel analyser explan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9" name="Picture 2" descr="http://www.nrcan.gc.ca/sites/www.nrcan.gc.ca.minerals-metals/files/images/mms-smm/ndt-end/app-dem/images/xrf-book3-eng-4-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9442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IJking beweging met Michelson &amp;Morley interferometer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9443" y="1807361"/>
            <a:ext cx="4282637" cy="4051437"/>
          </a:xfrm>
        </p:spPr>
        <p:txBody>
          <a:bodyPr anchor="t">
            <a:normAutofit/>
          </a:bodyPr>
          <a:lstStyle/>
          <a:p>
            <a:r>
              <a:rPr lang="nl-NL" sz="2000" dirty="0" smtClean="0"/>
              <a:t>Monteer spiegeltje op achterkant bron</a:t>
            </a:r>
          </a:p>
          <a:p>
            <a:r>
              <a:rPr lang="nl-NL" sz="2000" dirty="0" smtClean="0"/>
              <a:t>Weglengte verschil geeft versterking (= puls) of uitdoving (= pauze tussen pulsen)</a:t>
            </a:r>
          </a:p>
          <a:p>
            <a:r>
              <a:rPr lang="nl-NL" sz="2000" dirty="0" smtClean="0"/>
              <a:t>&lt;Aantal pulsen&gt;/tijdsstap is maat voor snelheid per kanaal</a:t>
            </a:r>
            <a:endParaRPr lang="nl-NL" sz="2000" dirty="0"/>
          </a:p>
        </p:txBody>
      </p:sp>
      <p:pic>
        <p:nvPicPr>
          <p:cNvPr id="11266" name="Picture 2" descr="http://wanda.fiu.edu/teaching/courses/Modern_lab_manual/_images/michel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35" y="1412776"/>
            <a:ext cx="3744416" cy="27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thumb/4/4f/Interferometer_sol.svg/345px-Interferometer_so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74" y="4137508"/>
            <a:ext cx="4397478" cy="24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6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443" y="667056"/>
            <a:ext cx="7125113" cy="924475"/>
          </a:xfrm>
        </p:spPr>
        <p:txBody>
          <a:bodyPr/>
          <a:lstStyle/>
          <a:p>
            <a:r>
              <a:rPr lang="nl-NL" dirty="0" smtClean="0"/>
              <a:t>Toepassingen </a:t>
            </a:r>
            <a:br>
              <a:rPr lang="nl-NL" dirty="0" smtClean="0"/>
            </a:br>
            <a:r>
              <a:rPr lang="nl-NL" dirty="0" smtClean="0"/>
              <a:t>Mössbauer effect</a:t>
            </a:r>
            <a:br>
              <a:rPr lang="nl-NL" dirty="0" smtClean="0"/>
            </a:br>
            <a:r>
              <a:rPr lang="nl-NL" dirty="0" smtClean="0"/>
              <a:t>Spektroskopie (MES)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4517" y="2420889"/>
            <a:ext cx="7234965" cy="3744416"/>
          </a:xfrm>
        </p:spPr>
        <p:txBody>
          <a:bodyPr anchor="t">
            <a:normAutofit/>
          </a:bodyPr>
          <a:lstStyle/>
          <a:p>
            <a:r>
              <a:rPr lang="nl-NL" sz="2200" dirty="0" smtClean="0"/>
              <a:t>Biofysica (Fe-57) </a:t>
            </a:r>
          </a:p>
          <a:p>
            <a:r>
              <a:rPr lang="nl-NL" sz="2200" dirty="0" smtClean="0"/>
              <a:t>Nanotechnologie (Au- 197)</a:t>
            </a:r>
          </a:p>
          <a:p>
            <a:r>
              <a:rPr lang="nl-NL" sz="2200" dirty="0"/>
              <a:t>Supergeleiders (</a:t>
            </a:r>
            <a:r>
              <a:rPr lang="nl-NL" sz="2200" dirty="0" smtClean="0"/>
              <a:t>Fe-57, Sn-119, Eu-151, Gd-155 </a:t>
            </a:r>
          </a:p>
          <a:p>
            <a:r>
              <a:rPr lang="nl-NL" sz="2200" dirty="0"/>
              <a:t>Magnetisme </a:t>
            </a:r>
            <a:r>
              <a:rPr lang="nl-NL" sz="2000" dirty="0" smtClean="0"/>
              <a:t>(Fe-57, Eu-151</a:t>
            </a:r>
            <a:r>
              <a:rPr lang="nl-NL" sz="2000" dirty="0"/>
              <a:t>, </a:t>
            </a:r>
            <a:r>
              <a:rPr lang="nl-NL" sz="2000" dirty="0" smtClean="0"/>
              <a:t>Gd-155)</a:t>
            </a:r>
          </a:p>
          <a:p>
            <a:pPr lvl="1"/>
            <a:r>
              <a:rPr lang="nl-NL" dirty="0" smtClean="0"/>
              <a:t>Permanente magneten</a:t>
            </a:r>
          </a:p>
          <a:p>
            <a:r>
              <a:rPr lang="nl-NL" sz="2200" dirty="0" smtClean="0"/>
              <a:t>Marslander (mineralogie</a:t>
            </a:r>
            <a:r>
              <a:rPr lang="nl-NL" sz="2200" dirty="0"/>
              <a:t>) (Fe-57</a:t>
            </a:r>
            <a:r>
              <a:rPr lang="nl-NL" sz="2200" dirty="0" smtClean="0"/>
              <a:t>)</a:t>
            </a:r>
          </a:p>
          <a:p>
            <a:endParaRPr lang="nl-NL" sz="2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46</a:t>
            </a:fld>
            <a:endParaRPr lang="nl-NL" dirty="0"/>
          </a:p>
        </p:txBody>
      </p:sp>
      <p:pic>
        <p:nvPicPr>
          <p:cNvPr id="5" name="Picture 2" descr="http://web.ist.utl.pt/mircea.rogalski/MB500-System-gesa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13" y="33919"/>
            <a:ext cx="3333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MES kernen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Als kern past in te onderzoeken verbinding, dan is MES machtig.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47</a:t>
            </a:fld>
            <a:endParaRPr lang="nl-N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0" y="1497609"/>
            <a:ext cx="86983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Quadrupoolsplitsing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9443" y="1807361"/>
            <a:ext cx="3850589" cy="4051437"/>
          </a:xfrm>
        </p:spPr>
        <p:txBody>
          <a:bodyPr anchor="t"/>
          <a:lstStyle/>
          <a:p>
            <a:r>
              <a:rPr lang="nl-NL" dirty="0" smtClean="0"/>
              <a:t>Bijdrage van valentie- elektronen is groot</a:t>
            </a:r>
          </a:p>
          <a:p>
            <a:r>
              <a:rPr lang="nl-NL" dirty="0" err="1" smtClean="0"/>
              <a:t>V.b.d</a:t>
            </a:r>
            <a:r>
              <a:rPr lang="nl-NL" dirty="0" smtClean="0"/>
              <a:t>. Fe</a:t>
            </a:r>
            <a:r>
              <a:rPr lang="nl-NL" baseline="30000" dirty="0" smtClean="0"/>
              <a:t>2+</a:t>
            </a:r>
            <a:r>
              <a:rPr lang="nl-NL" dirty="0" smtClean="0"/>
              <a:t> LS naar </a:t>
            </a:r>
            <a:r>
              <a:rPr lang="nl-NL" dirty="0"/>
              <a:t>Fe</a:t>
            </a:r>
            <a:r>
              <a:rPr lang="nl-NL" baseline="30000" dirty="0"/>
              <a:t>2+</a:t>
            </a:r>
            <a:r>
              <a:rPr lang="nl-NL" dirty="0" smtClean="0"/>
              <a:t> HS</a:t>
            </a:r>
            <a:endParaRPr lang="nl-NL" dirty="0"/>
          </a:p>
        </p:txBody>
      </p:sp>
      <p:pic>
        <p:nvPicPr>
          <p:cNvPr id="7" name="Afbeelding 6" descr="http://www.beilstein-journals.org/bjoc/content/figures/1860-5397-9-39-1.png?scale=2.0&amp;max-width=1024&amp;background=FFFF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511256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http://www.beilstein-journals.org/bjoc/content/figures/1860-5397-9-39-4.png?scale=2.0&amp;max-width=1024&amp;background=FFFFF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89875"/>
            <a:ext cx="2891146" cy="5254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67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Quadrupoolsplitsing bloed</a:t>
            </a:r>
            <a:endParaRPr lang="nl-NL" dirty="0"/>
          </a:p>
        </p:txBody>
      </p:sp>
      <p:pic>
        <p:nvPicPr>
          <p:cNvPr id="4" name="Tijdelijke aanduiding voor inhoud 3" descr="http://chem.kuleuven.be/department/bloed/fotos/heemgroep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456384" cy="246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52" y="1693061"/>
            <a:ext cx="4460258" cy="238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9552"/>
            <a:ext cx="5600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3053"/>
            <a:ext cx="3874406" cy="24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395536" y="6320811"/>
            <a:ext cx="608287" cy="365125"/>
          </a:xfrm>
        </p:spPr>
        <p:txBody>
          <a:bodyPr/>
          <a:lstStyle/>
          <a:p>
            <a:fld id="{FEB9B7DF-D841-4885-98DE-884515B2590B}" type="slidenum">
              <a:rPr lang="nl-NL" smtClean="0"/>
              <a:t>49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34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5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4" y="188640"/>
            <a:ext cx="7147005" cy="344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5" y="3789040"/>
            <a:ext cx="7475419" cy="28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Quadrupoolsplitsing bloed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1345"/>
            <a:ext cx="6808649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3" descr="http://chem.kuleuven.be/department/bloed/fotos/heemgroep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79" y="2423391"/>
            <a:ext cx="302433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51432" y="6274320"/>
            <a:ext cx="608287" cy="365125"/>
          </a:xfrm>
        </p:spPr>
        <p:txBody>
          <a:bodyPr/>
          <a:lstStyle/>
          <a:p>
            <a:fld id="{FEB9B7DF-D841-4885-98DE-884515B2590B}" type="slidenum">
              <a:rPr lang="nl-NL" smtClean="0"/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9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/>
              <a:t>192</a:t>
            </a:r>
            <a:r>
              <a:rPr lang="nl-NL" dirty="0" smtClean="0"/>
              <a:t>Au - MES aan Au</a:t>
            </a:r>
            <a:r>
              <a:rPr lang="nl-NL" baseline="-25000" dirty="0" smtClean="0"/>
              <a:t>55</a:t>
            </a:r>
            <a:r>
              <a:rPr lang="nl-NL" dirty="0" smtClean="0"/>
              <a:t> cluster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Metingen aan nanomateriaal</a:t>
            </a:r>
          </a:p>
          <a:p>
            <a:r>
              <a:rPr lang="nl-NL" dirty="0" smtClean="0"/>
              <a:t>Eigenschappen afhankelijk van aantallen goudatomen.</a:t>
            </a:r>
          </a:p>
          <a:p>
            <a:r>
              <a:rPr lang="nl-NL" dirty="0" smtClean="0"/>
              <a:t>Oppervlak is 1 laag dik. Daaronder bulk gedrag.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51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971238" y="1688975"/>
            <a:ext cx="3774149" cy="452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4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/>
              <a:t>155</a:t>
            </a:r>
            <a:r>
              <a:rPr lang="nl-NL" dirty="0" smtClean="0"/>
              <a:t>Gd MES – permanente magneten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MES Analyse met Gd (4f schil is een bol) </a:t>
            </a:r>
            <a:r>
              <a:rPr lang="nl-NL" dirty="0" smtClean="0"/>
              <a:t>t.o.v. </a:t>
            </a:r>
            <a:r>
              <a:rPr lang="nl-NL" dirty="0"/>
              <a:t>andere RE: Inzicht </a:t>
            </a:r>
            <a:r>
              <a:rPr lang="nl-NL" dirty="0" smtClean="0"/>
              <a:t>in elektronenstructuur</a:t>
            </a:r>
            <a:endParaRPr lang="nl-NL" dirty="0"/>
          </a:p>
          <a:p>
            <a:r>
              <a:rPr lang="nl-NL" dirty="0" err="1" smtClean="0"/>
              <a:t>Anisotropie</a:t>
            </a:r>
            <a:r>
              <a:rPr lang="nl-NL" dirty="0" smtClean="0"/>
              <a:t> (hoe sterk is de magneet ) komt voort uit verdeling p-banden</a:t>
            </a:r>
          </a:p>
          <a:p>
            <a:r>
              <a:rPr lang="nl-NL" dirty="0" smtClean="0"/>
              <a:t>Nd sterkste platte kern, als ‘’hamburger’’ in Fe broodje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52</a:t>
            </a:fld>
            <a:endParaRPr lang="nl-NL"/>
          </a:p>
        </p:txBody>
      </p:sp>
      <p:pic>
        <p:nvPicPr>
          <p:cNvPr id="4098" name="Picture 2" descr="Afbeeldingsresultaat voor crystal structure of nd2fe1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340768"/>
            <a:ext cx="2570465" cy="512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75" y="4149080"/>
            <a:ext cx="2061352" cy="25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5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Moessbauer</a:t>
            </a:r>
            <a:r>
              <a:rPr lang="nl-NL" dirty="0" smtClean="0"/>
              <a:t> meter naar Mars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53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5900"/>
            <a:ext cx="5153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eb.ist.utl.pt/mircea.rogalski/MB500-System-gesam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35" y="1485900"/>
            <a:ext cx="3333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817734" y="3933056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Meetopstelling simpel</a:t>
            </a:r>
          </a:p>
          <a:p>
            <a:r>
              <a:rPr lang="nl-NL" dirty="0"/>
              <a:t>e</a:t>
            </a:r>
            <a:r>
              <a:rPr lang="nl-NL" dirty="0" smtClean="0"/>
              <a:t>n robuust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24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54</a:t>
            </a:fld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3" y="116632"/>
            <a:ext cx="892685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Bedankt voor uw aandacht</a:t>
            </a:r>
          </a:p>
          <a:p>
            <a:pPr marL="0" indent="0">
              <a:buNone/>
            </a:pPr>
            <a:r>
              <a:rPr lang="nl-NL" dirty="0" smtClean="0"/>
              <a:t>Wel thuis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55</a:t>
            </a:fld>
            <a:endParaRPr lang="nl-NL"/>
          </a:p>
        </p:txBody>
      </p:sp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819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Bronnen o.a.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84784"/>
            <a:ext cx="7125112" cy="4051437"/>
          </a:xfrm>
        </p:spPr>
        <p:txBody>
          <a:bodyPr anchor="t" anchorCtr="0"/>
          <a:lstStyle/>
          <a:p>
            <a:r>
              <a:rPr lang="nl-NL" dirty="0" smtClean="0"/>
              <a:t>R.V. </a:t>
            </a:r>
            <a:r>
              <a:rPr lang="nl-NL" dirty="0" err="1" smtClean="0"/>
              <a:t>Pound</a:t>
            </a:r>
            <a:r>
              <a:rPr lang="nl-NL" dirty="0" smtClean="0"/>
              <a:t> G.A. </a:t>
            </a:r>
            <a:r>
              <a:rPr lang="nl-NL" dirty="0" err="1" smtClean="0"/>
              <a:t>Rebka</a:t>
            </a:r>
            <a:r>
              <a:rPr lang="nl-NL" dirty="0" smtClean="0"/>
              <a:t>, </a:t>
            </a:r>
            <a:r>
              <a:rPr lang="nl-NL" dirty="0" err="1" smtClean="0"/>
              <a:t>Phys</a:t>
            </a:r>
            <a:r>
              <a:rPr lang="nl-NL" dirty="0" smtClean="0"/>
              <a:t> </a:t>
            </a:r>
            <a:r>
              <a:rPr lang="nl-NL" dirty="0" err="1" smtClean="0"/>
              <a:t>Rev</a:t>
            </a:r>
            <a:r>
              <a:rPr lang="nl-NL" dirty="0" smtClean="0"/>
              <a:t>. </a:t>
            </a:r>
            <a:r>
              <a:rPr lang="nl-NL" dirty="0" err="1" smtClean="0"/>
              <a:t>Lett</a:t>
            </a:r>
            <a:r>
              <a:rPr lang="nl-NL" dirty="0" smtClean="0"/>
              <a:t>, vol3. no. 9, 439, 1959</a:t>
            </a:r>
          </a:p>
          <a:p>
            <a:r>
              <a:rPr lang="nl-NL" dirty="0"/>
              <a:t>R.V. </a:t>
            </a:r>
            <a:r>
              <a:rPr lang="nl-NL" dirty="0" err="1"/>
              <a:t>Pound</a:t>
            </a:r>
            <a:r>
              <a:rPr lang="nl-NL" dirty="0"/>
              <a:t> G.A. </a:t>
            </a:r>
            <a:r>
              <a:rPr lang="nl-NL" dirty="0" err="1"/>
              <a:t>Rebka</a:t>
            </a:r>
            <a:r>
              <a:rPr lang="nl-NL" dirty="0"/>
              <a:t>, </a:t>
            </a:r>
            <a:r>
              <a:rPr lang="nl-NL" dirty="0" err="1"/>
              <a:t>Phys</a:t>
            </a:r>
            <a:r>
              <a:rPr lang="nl-NL" dirty="0"/>
              <a:t> </a:t>
            </a:r>
            <a:r>
              <a:rPr lang="nl-NL" dirty="0" err="1"/>
              <a:t>Rev</a:t>
            </a:r>
            <a:r>
              <a:rPr lang="nl-NL" dirty="0"/>
              <a:t>. </a:t>
            </a:r>
            <a:r>
              <a:rPr lang="nl-NL" dirty="0" err="1"/>
              <a:t>Lett</a:t>
            </a:r>
            <a:r>
              <a:rPr lang="nl-NL" dirty="0"/>
              <a:t>, </a:t>
            </a:r>
            <a:r>
              <a:rPr lang="nl-NL" dirty="0" smtClean="0"/>
              <a:t>vol4. </a:t>
            </a:r>
            <a:r>
              <a:rPr lang="nl-NL" dirty="0"/>
              <a:t>no. </a:t>
            </a:r>
            <a:r>
              <a:rPr lang="nl-NL" dirty="0" smtClean="0"/>
              <a:t>7, 337, 1960</a:t>
            </a:r>
          </a:p>
          <a:p>
            <a:r>
              <a:rPr lang="nl-NL" dirty="0" smtClean="0"/>
              <a:t>R. </a:t>
            </a:r>
            <a:r>
              <a:rPr lang="nl-NL" dirty="0" err="1" smtClean="0"/>
              <a:t>Mossbauer</a:t>
            </a:r>
            <a:r>
              <a:rPr lang="nl-NL" dirty="0" smtClean="0"/>
              <a:t>, </a:t>
            </a:r>
            <a:r>
              <a:rPr lang="nl-NL" dirty="0" err="1" smtClean="0"/>
              <a:t>Z.f</a:t>
            </a:r>
            <a:r>
              <a:rPr lang="nl-NL" dirty="0" smtClean="0"/>
              <a:t>. </a:t>
            </a:r>
            <a:r>
              <a:rPr lang="nl-NL" dirty="0" err="1" smtClean="0"/>
              <a:t>Naturfo</a:t>
            </a:r>
            <a:r>
              <a:rPr lang="nl-NL" dirty="0" smtClean="0"/>
              <a:t>. 14a, 211 (1959)</a:t>
            </a:r>
            <a:endParaRPr lang="nl-NL" dirty="0"/>
          </a:p>
          <a:p>
            <a:r>
              <a:rPr lang="nl-NL" dirty="0" smtClean="0"/>
              <a:t>B. </a:t>
            </a:r>
            <a:r>
              <a:rPr lang="nl-NL" dirty="0" err="1" smtClean="0"/>
              <a:t>Crowell</a:t>
            </a:r>
            <a:r>
              <a:rPr lang="nl-NL" dirty="0" smtClean="0"/>
              <a:t>, General </a:t>
            </a:r>
            <a:r>
              <a:rPr lang="nl-NL" dirty="0" err="1" smtClean="0"/>
              <a:t>Relativity</a:t>
            </a:r>
            <a:r>
              <a:rPr lang="nl-NL" dirty="0"/>
              <a:t>, </a:t>
            </a:r>
            <a:r>
              <a:rPr lang="nl-NL" dirty="0" smtClean="0">
                <a:hlinkClick r:id="rId3"/>
              </a:rPr>
              <a:t>www.lightandmatter.com/genrel/genrel.pdf</a:t>
            </a:r>
            <a:endParaRPr lang="nl-NL" dirty="0" smtClean="0"/>
          </a:p>
          <a:p>
            <a:r>
              <a:rPr lang="nl-NL" dirty="0" smtClean="0"/>
              <a:t>Scott Powers, MES @ memphis.edu</a:t>
            </a:r>
          </a:p>
          <a:p>
            <a:r>
              <a:rPr lang="nl-NL" dirty="0" err="1" smtClean="0"/>
              <a:t>Mossbauer</a:t>
            </a:r>
            <a:r>
              <a:rPr lang="nl-NL" dirty="0" smtClean="0"/>
              <a:t> effect </a:t>
            </a:r>
            <a:r>
              <a:rPr lang="nl-NL" smtClean="0"/>
              <a:t>@ hyperphysics.phy-astr.gsu.edu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76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6</a:t>
            </a:fld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46043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2" y="2046025"/>
            <a:ext cx="81438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149022" y="5895348"/>
            <a:ext cx="791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NB: lastig voor leerling is dat berekening gemaakt moet worden zonder de energie van het foton te weten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480506" y="2781727"/>
            <a:ext cx="6847003" cy="1661993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Verhouding dus universeel voor </a:t>
            </a:r>
          </a:p>
          <a:p>
            <a:r>
              <a:rPr lang="nl-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deze opstelling, onafhankelijk van</a:t>
            </a:r>
          </a:p>
          <a:p>
            <a:r>
              <a:rPr lang="nl-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fotonenergie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37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Meten van een vallend foton? </a:t>
            </a:r>
            <a:br>
              <a:rPr lang="nl-NL" dirty="0" smtClean="0"/>
            </a:br>
            <a:r>
              <a:rPr lang="nl-NL" sz="2000" dirty="0" smtClean="0"/>
              <a:t>Pound-Rebka-experiment 1960</a:t>
            </a:r>
            <a:r>
              <a:rPr lang="nl-NL" sz="2000" dirty="0"/>
              <a:t/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179" y="1594539"/>
            <a:ext cx="4320480" cy="4051437"/>
          </a:xfrm>
        </p:spPr>
        <p:txBody>
          <a:bodyPr>
            <a:normAutofit/>
          </a:bodyPr>
          <a:lstStyle/>
          <a:p>
            <a:pPr lvl="1"/>
            <a:endParaRPr lang="nl-NL" sz="2600" dirty="0"/>
          </a:p>
          <a:p>
            <a:pPr marL="0" indent="0">
              <a:buNone/>
            </a:pPr>
            <a:r>
              <a:rPr lang="nl-NL" sz="2600" dirty="0" smtClean="0"/>
              <a:t>Aanname:</a:t>
            </a:r>
          </a:p>
          <a:p>
            <a:r>
              <a:rPr lang="nl-NL" sz="2600" dirty="0" smtClean="0"/>
              <a:t>Als je meet dat een foton- licht deeltje energie krijgt door ‘vallen’, klopt de algemene relativiteitstheorie</a:t>
            </a:r>
          </a:p>
          <a:p>
            <a:pPr lvl="1"/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http://map.harvard.edu/mapserver/images/bldg_photos/04221%20JEFFERSON%20LABORATORY%20SW%20obl%200702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64" y="1700808"/>
            <a:ext cx="395165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71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25113" cy="924475"/>
          </a:xfrm>
        </p:spPr>
        <p:txBody>
          <a:bodyPr/>
          <a:lstStyle/>
          <a:p>
            <a:r>
              <a:rPr lang="nl-NL" sz="2800" dirty="0" smtClean="0"/>
              <a:t>Hoe nauwkeurig moet je meten?</a:t>
            </a:r>
            <a:endParaRPr lang="nl-N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56792"/>
                <a:ext cx="7090950" cy="4824536"/>
              </a:xfrm>
            </p:spPr>
            <p:txBody>
              <a:bodyPr anchor="ctr" anchorCtr="0">
                <a:noAutofit/>
              </a:bodyPr>
              <a:lstStyle/>
              <a:p>
                <a:r>
                  <a:rPr lang="nl-NL" sz="2400" dirty="0" smtClean="0"/>
                  <a:t>Foton krijgt energie: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2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nl-NL" sz="2200" i="1">
                        <a:latin typeface="Cambria Math"/>
                      </a:rPr>
                      <m:t>=</m:t>
                    </m:r>
                    <m:r>
                      <a:rPr lang="nl-NL" sz="2200" i="1">
                        <a:latin typeface="Cambria Math"/>
                      </a:rPr>
                      <m:t>𝑚𝑔h</m:t>
                    </m:r>
                    <m:r>
                      <a:rPr lang="nl-NL" sz="2200" b="0" i="1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nl-NL" sz="2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2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200" i="1">
                                <a:latin typeface="Cambria Math"/>
                              </a:rPr>
                              <m:t>𝑓𝑜𝑡𝑜𝑛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nl-NL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2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nl-NL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2200" b="0" i="1" smtClean="0">
                        <a:latin typeface="Cambria Math"/>
                      </a:rPr>
                      <m:t>𝑔h</m:t>
                    </m:r>
                  </m:oMath>
                </a14:m>
                <a:r>
                  <a:rPr lang="nl-NL" sz="2200" dirty="0" smtClean="0"/>
                  <a:t> ,</a:t>
                </a:r>
              </a:p>
              <a:p>
                <a:r>
                  <a:rPr lang="nl-NL" sz="2400" dirty="0" smtClean="0"/>
                  <a:t>Dus meetfout moet veel kleiner zijn dan	</a:t>
                </a:r>
              </a:p>
              <a:p>
                <a:pPr marL="0" indent="0">
                  <a:buNone/>
                </a:pPr>
                <a:r>
                  <a:rPr lang="nl-NL" sz="22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200" i="1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nl-NL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2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200" i="1">
                                <a:latin typeface="Cambria Math"/>
                                <a:ea typeface="Cambria Math"/>
                              </a:rPr>
                              <m:t>𝑓𝑜𝑡𝑜𝑛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2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200" i="1">
                                <a:latin typeface="Cambria Math"/>
                              </a:rPr>
                              <m:t>𝑓𝑜𝑡𝑜𝑛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200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200" i="1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nl-NL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2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2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2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200" i="1">
                                <a:latin typeface="Cambria Math"/>
                                <a:ea typeface="Cambria Math"/>
                              </a:rPr>
                              <m:t>𝑓𝑜𝑡𝑜𝑛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200" i="1">
                            <a:latin typeface="Cambria Math"/>
                          </a:rPr>
                          <m:t>2,467. 10</m:t>
                        </m:r>
                      </m:e>
                      <m:sup>
                        <m:r>
                          <a:rPr lang="nl-NL" sz="2200" i="1">
                            <a:latin typeface="Cambria Math"/>
                          </a:rPr>
                          <m:t>−15</m:t>
                        </m:r>
                      </m:sup>
                    </m:sSup>
                  </m:oMath>
                </a14:m>
                <a:endParaRPr lang="nl-NL" sz="2400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56792"/>
                <a:ext cx="7090950" cy="4824536"/>
              </a:xfrm>
              <a:blipFill rotWithShape="0">
                <a:blip r:embed="rId3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8</a:t>
            </a:fld>
            <a:endParaRPr lang="nl-NL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53" y="1163440"/>
            <a:ext cx="3647177" cy="24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443" y="263819"/>
            <a:ext cx="7125113" cy="924475"/>
          </a:xfrm>
        </p:spPr>
        <p:txBody>
          <a:bodyPr/>
          <a:lstStyle/>
          <a:p>
            <a:r>
              <a:rPr lang="nl-NL" dirty="0" smtClean="0"/>
              <a:t>Laser?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15240" y="1772816"/>
                <a:ext cx="7125112" cy="4051437"/>
              </a:xfrm>
            </p:spPr>
            <p:txBody>
              <a:bodyPr>
                <a:noAutofit/>
              </a:bodyPr>
              <a:lstStyle/>
              <a:p>
                <a:r>
                  <a:rPr lang="nl-NL" sz="2400" dirty="0" smtClean="0"/>
                  <a:t>HeNe Laser eigenschappen:</a:t>
                </a:r>
              </a:p>
              <a:p>
                <a:pPr lvl="1"/>
                <a:r>
                  <a:rPr lang="nl-NL" sz="2400" dirty="0" smtClean="0"/>
                  <a:t>Golflengte 632,8 nm</a:t>
                </a:r>
              </a:p>
              <a:p>
                <a:pPr lvl="1"/>
                <a:r>
                  <a:rPr lang="nl-NL" sz="2400" dirty="0" smtClean="0"/>
                  <a:t>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sz="2400" b="0" i="1" smtClean="0">
                            <a:latin typeface="Cambria Math"/>
                          </a:rPr>
                          <m:t>𝑓𝑜𝑡𝑜𝑛</m:t>
                        </m:r>
                      </m:sub>
                    </m:sSub>
                  </m:oMath>
                </a14:m>
                <a:r>
                  <a:rPr lang="nl-NL" sz="2400" dirty="0" smtClean="0"/>
                  <a:t>= 1,96 eV</a:t>
                </a:r>
              </a:p>
              <a:p>
                <a:pPr lvl="1"/>
                <a:r>
                  <a:rPr lang="nl-NL" sz="2400" dirty="0" smtClean="0"/>
                  <a:t>Uit </a:t>
                </a:r>
                <a14:m>
                  <m:oMath xmlns:m="http://schemas.openxmlformats.org/officeDocument/2006/math">
                    <m:r>
                      <a:rPr lang="nl-N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.∆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f>
                      <m:fPr>
                        <m:ctrlPr>
                          <a:rPr lang="nl-NL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nl-NL" sz="2400" dirty="0" smtClean="0"/>
                  <a:t> (Heisenberg) en waarde </a:t>
                </a:r>
                <a14:m>
                  <m:oMath xmlns:m="http://schemas.openxmlformats.org/officeDocument/2006/math">
                    <m:r>
                      <a:rPr lang="nl-N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 smtClean="0"/>
                  <a:t>  (levensduur aangeslagen toestand) volgt spreiding </a:t>
                </a:r>
                <a14:m>
                  <m:oMath xmlns:m="http://schemas.openxmlformats.org/officeDocument/2006/math">
                    <m:r>
                      <a:rPr lang="nl-NL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nl-NL" sz="24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nl-NL" sz="2400" b="0" i="1" smtClean="0">
                        <a:latin typeface="Cambria Math"/>
                        <a:ea typeface="Cambria Math"/>
                      </a:rPr>
                      <m:t>=6,20.</m:t>
                    </m:r>
                    <m:sSup>
                      <m:sSupPr>
                        <m:ctrlPr>
                          <a:rPr lang="nl-NL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sz="24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nl-NL" sz="2400" dirty="0" smtClean="0"/>
                  <a:t> eV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nl-NL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nl-NL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/>
                              </a:rPr>
                              <m:t>𝑓𝑜𝑡𝑜𝑛</m:t>
                            </m:r>
                          </m:sub>
                        </m:sSub>
                      </m:den>
                    </m:f>
                    <m:r>
                      <a:rPr lang="nl-NL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nl-NL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/>
                          </a:rPr>
                          <m:t>6,20.</m:t>
                        </m:r>
                        <m:sSup>
                          <m:sSupPr>
                            <m:ctrlPr>
                              <a:rPr lang="nl-NL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nl-NL" sz="2400" b="0" i="1" smtClean="0">
                                <a:latin typeface="Cambria Math"/>
                              </a:rPr>
                              <m:t>−7</m:t>
                            </m:r>
                          </m:sup>
                        </m:sSup>
                        <m:r>
                          <a:rPr lang="nl-NL" sz="2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nl-NL" sz="2400" b="0" i="1" smtClean="0">
                            <a:latin typeface="Cambria Math"/>
                          </a:rPr>
                          <m:t>1,96</m:t>
                        </m:r>
                      </m:den>
                    </m:f>
                    <m:r>
                      <a:rPr lang="nl-NL" sz="2400" b="0" i="1" smtClean="0">
                        <a:latin typeface="Cambria Math"/>
                      </a:rPr>
                      <m:t>=3,17.</m:t>
                    </m:r>
                    <m:sSup>
                      <m:sSupPr>
                        <m:ctrlPr>
                          <a:rPr lang="nl-NL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endParaRPr lang="nl-NL" sz="2400" dirty="0" smtClean="0"/>
              </a:p>
              <a:p>
                <a:r>
                  <a:rPr lang="nl-NL" sz="2400" dirty="0" smtClean="0"/>
                  <a:t>Nodig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nl-NL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400" i="1">
                                <a:latin typeface="Cambria Math"/>
                                <a:ea typeface="Cambria Math"/>
                              </a:rPr>
                              <m:t>𝑓𝑜𝑡𝑜𝑛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400" i="1">
                                <a:latin typeface="Cambria Math"/>
                              </a:rPr>
                              <m:t>𝑓𝑜𝑡𝑜𝑛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400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nl-NL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4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400" i="1">
                                <a:latin typeface="Cambria Math"/>
                                <a:ea typeface="Cambria Math"/>
                              </a:rPr>
                              <m:t>𝑓𝑜𝑡𝑜𝑛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2,434. 10</m:t>
                        </m:r>
                      </m:e>
                      <m:sup>
                        <m:r>
                          <a:rPr lang="nl-NL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sup>
                    </m:sSup>
                  </m:oMath>
                </a14:m>
                <a:endParaRPr lang="nl-NL" sz="2400" dirty="0" smtClean="0"/>
              </a:p>
              <a:p>
                <a:pPr marL="0" indent="0">
                  <a:buNone/>
                </a:pP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nl-NL" sz="2400" dirty="0" smtClean="0"/>
                  <a:t>100 miljoen keer te GROOT</a:t>
                </a:r>
              </a:p>
              <a:p>
                <a:pPr marL="0" indent="0">
                  <a:buNone/>
                </a:pPr>
                <a:r>
                  <a:rPr lang="nl-NL" sz="2400" dirty="0" smtClean="0"/>
                  <a:t>Vaste stof lasers zijn nog ‘slechter’</a:t>
                </a:r>
                <a:endParaRPr lang="nl-NL" sz="2400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240" y="1772816"/>
                <a:ext cx="7125112" cy="4051437"/>
              </a:xfrm>
              <a:blipFill rotWithShape="0">
                <a:blip r:embed="rId3"/>
                <a:stretch>
                  <a:fillRect l="-1369" t="-21536" r="-342" b="-2364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mi-lasers.com/stock/10mWmultimodetu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05" y="569227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xnovi.people.wm.edu/Onebeautifulexperiment2008/henelaserbywilliamsen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034839"/>
            <a:ext cx="115418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B7DF-D841-4885-98DE-884515B2590B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2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essbauer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4860</TotalTime>
  <Words>2044</Words>
  <Application>Microsoft Office PowerPoint</Application>
  <PresentationFormat>Diavoorstelling (4:3)</PresentationFormat>
  <Paragraphs>442</Paragraphs>
  <Slides>56</Slides>
  <Notes>56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56</vt:i4>
      </vt:variant>
    </vt:vector>
  </HeadingPairs>
  <TitlesOfParts>
    <vt:vector size="57" baseType="lpstr">
      <vt:lpstr>moessbauer</vt:lpstr>
      <vt:lpstr>Vallend foton  (examen 2009-II)  Hoe is dat gemeten?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Meten van een vallend foton?  Pound-Rebka-experiment 1960 </vt:lpstr>
      <vt:lpstr>Hoe nauwkeurig moet je meten?</vt:lpstr>
      <vt:lpstr>Laser?</vt:lpstr>
      <vt:lpstr>Gammastraling?</vt:lpstr>
      <vt:lpstr>Emissie en absorptie</vt:lpstr>
      <vt:lpstr>Terugstoot?</vt:lpstr>
      <vt:lpstr>Grootte terugstootenergie 𝐸𝑅</vt:lpstr>
      <vt:lpstr>Energiespreiding?</vt:lpstr>
      <vt:lpstr>Verbreding van niveaus door temperatuurbeweging?</vt:lpstr>
      <vt:lpstr>Mössbauereffect?</vt:lpstr>
      <vt:lpstr>Kan in de vaste stof!</vt:lpstr>
      <vt:lpstr>In de vaste stof: </vt:lpstr>
      <vt:lpstr>In de vaste stof…</vt:lpstr>
      <vt:lpstr>´Bootje´ springen met ijs op het water</vt:lpstr>
      <vt:lpstr>Mössbauer effect spectroscopie (MES)</vt:lpstr>
      <vt:lpstr>Meetprincipe Mössbauer effect spectroscopie (MES)</vt:lpstr>
      <vt:lpstr>Scan energieën  met Dopplereffect </vt:lpstr>
      <vt:lpstr>Pound en Rebka, Harvard, 1959-61</vt:lpstr>
      <vt:lpstr>Meet idee Pound en Rebka:</vt:lpstr>
      <vt:lpstr>Pound en Rebka – Schema 1</vt:lpstr>
      <vt:lpstr>Pound en Rebka - Schema 2</vt:lpstr>
      <vt:lpstr>Pound en Rebka - Schema 3</vt:lpstr>
      <vt:lpstr>Pound en Rebka</vt:lpstr>
      <vt:lpstr>Trucs</vt:lpstr>
      <vt:lpstr>Magnetische splitsing voor bron en absorber</vt:lpstr>
      <vt:lpstr>PowerPoint-presentatie</vt:lpstr>
      <vt:lpstr>Vallend foton</vt:lpstr>
      <vt:lpstr>Waarom MES?</vt:lpstr>
      <vt:lpstr>Hyperfijn interactie in MES</vt:lpstr>
      <vt:lpstr>Isomere verschuiving (IS)</vt:lpstr>
      <vt:lpstr>Isomere verschuiving</vt:lpstr>
      <vt:lpstr>Quadrupoolsplitsing</vt:lpstr>
      <vt:lpstr>Quadrupoolsplitsing</vt:lpstr>
      <vt:lpstr>Magnetische splitsing</vt:lpstr>
      <vt:lpstr>Mössbauer spectroscopie (MES) meetopstelling</vt:lpstr>
      <vt:lpstr>Meetopstelling MES - transmissie</vt:lpstr>
      <vt:lpstr>Spectrum voor Fe-57</vt:lpstr>
      <vt:lpstr>Multi-channel-analyzer (MCA) - principe</vt:lpstr>
      <vt:lpstr>IJking beweging met Michelson &amp;Morley interferometer</vt:lpstr>
      <vt:lpstr>Toepassingen  Mössbauer effect Spektroskopie (MES)</vt:lpstr>
      <vt:lpstr>MES kernen</vt:lpstr>
      <vt:lpstr>Quadrupoolsplitsing</vt:lpstr>
      <vt:lpstr>Quadrupoolsplitsing bloed</vt:lpstr>
      <vt:lpstr>Quadrupoolsplitsing bloed</vt:lpstr>
      <vt:lpstr>192Au - MES aan Au55 cluster</vt:lpstr>
      <vt:lpstr>155Gd MES – permanente magneten</vt:lpstr>
      <vt:lpstr>Moessbauer meter naar Mars</vt:lpstr>
      <vt:lpstr>PowerPoint-presentatie</vt:lpstr>
      <vt:lpstr>PowerPoint-presentatie</vt:lpstr>
      <vt:lpstr>Bronnen o.a.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Moessbauer effect</dc:title>
  <dc:creator>M Dirken</dc:creator>
  <cp:lastModifiedBy>M Dirken</cp:lastModifiedBy>
  <cp:revision>231</cp:revision>
  <dcterms:created xsi:type="dcterms:W3CDTF">2013-09-23T18:45:59Z</dcterms:created>
  <dcterms:modified xsi:type="dcterms:W3CDTF">2016-12-18T16:10:53Z</dcterms:modified>
</cp:coreProperties>
</file>